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10287000" cx="18288000"/>
  <p:notesSz cx="6858000" cy="9144000"/>
  <p:embeddedFontLst>
    <p:embeddedFont>
      <p:font typeface="Lobster"/>
      <p:regular r:id="rId47"/>
    </p:embeddedFont>
    <p:embeddedFont>
      <p:font typeface="Arima Madurai"/>
      <p:regular r:id="rId48"/>
      <p:bold r:id="rId49"/>
    </p:embeddedFont>
    <p:embeddedFont>
      <p:font typeface="Dancing Script"/>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2" roundtripDataSignature="AMtx7mgk6Ch+NV4c/FGFlWZN07uKI2om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A04C7D-B0B8-425C-A2CD-4F93EB7AE2E8}">
  <a:tblStyle styleId="{5CA04C7D-B0B8-425C-A2CD-4F93EB7AE2E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ArimaMadurai-regular.fntdata"/><Relationship Id="rId47" Type="http://schemas.openxmlformats.org/officeDocument/2006/relationships/font" Target="fonts/Lobster-regular.fntdata"/><Relationship Id="rId49" Type="http://schemas.openxmlformats.org/officeDocument/2006/relationships/font" Target="fonts/ArimaMadurai-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DancingScript-bold.fntdata"/><Relationship Id="rId50" Type="http://schemas.openxmlformats.org/officeDocument/2006/relationships/font" Target="fonts/DancingScript-regular.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50"/>
          <p:cNvSpPr/>
          <p:nvPr>
            <p:ph idx="2" type="pic"/>
          </p:nvPr>
        </p:nvSpPr>
        <p:spPr>
          <a:xfrm>
            <a:off x="1792288" y="612775"/>
            <a:ext cx="5486400" cy="4114800"/>
          </a:xfrm>
          <a:prstGeom prst="rect">
            <a:avLst/>
          </a:prstGeom>
          <a:noFill/>
          <a:ln>
            <a:noFill/>
          </a:ln>
        </p:spPr>
      </p:sp>
      <p:sp>
        <p:nvSpPr>
          <p:cNvPr id="65" name="Google Shape;65;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nvSpPr>
        <p:spPr>
          <a:xfrm>
            <a:off x="0" y="-1789331"/>
            <a:ext cx="18288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3600" u="none" cap="none" strike="noStrike">
                <a:solidFill>
                  <a:srgbClr val="CFCFCF"/>
                </a:solidFill>
                <a:latin typeface="Calibri"/>
                <a:ea typeface="Calibri"/>
                <a:cs typeface="Calibri"/>
                <a:sym typeface="Calibri"/>
              </a:rPr>
              <a:t>www.9slide.vn</a:t>
            </a:r>
            <a:endParaRPr/>
          </a:p>
        </p:txBody>
      </p:sp>
      <p:sp>
        <p:nvSpPr>
          <p:cNvPr id="7" name="Google Shape;7;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slide" Target="/ppt/slides/slide2.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33.pn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5.png"/><Relationship Id="rId6" Type="http://schemas.openxmlformats.org/officeDocument/2006/relationships/image" Target="../media/image26.png"/><Relationship Id="rId7"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5.jpg"/><Relationship Id="rId5" Type="http://schemas.openxmlformats.org/officeDocument/2006/relationships/slide" Target="/ppt/slides/slide1.xml"/><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slide" Target="/ppt/slides/slide1.xml"/><Relationship Id="rId6"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slide" Target="/ppt/slides/slide1.xml"/><Relationship Id="rId5"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slide" Target="/ppt/slides/slide1.xml"/><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9.png"/><Relationship Id="rId13" Type="http://schemas.openxmlformats.org/officeDocument/2006/relationships/image" Target="../media/image19.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1" Type="http://schemas.openxmlformats.org/officeDocument/2006/relationships/slide" Target="/ppt/slides/slide16.xml"/><Relationship Id="rId10" Type="http://schemas.openxmlformats.org/officeDocument/2006/relationships/slide" Target="/ppt/slides/slide15.xml"/><Relationship Id="rId12" Type="http://schemas.openxmlformats.org/officeDocument/2006/relationships/slide" Target="/ppt/slides/slide17.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8.xml"/><Relationship Id="rId4" Type="http://schemas.openxmlformats.org/officeDocument/2006/relationships/slide" Target="/ppt/slides/slide9.xml"/><Relationship Id="rId9" Type="http://schemas.openxmlformats.org/officeDocument/2006/relationships/slide" Target="/ppt/slides/slide14.xml"/><Relationship Id="rId5" Type="http://schemas.openxmlformats.org/officeDocument/2006/relationships/slide" Target="/ppt/slides/slide10.xml"/><Relationship Id="rId6" Type="http://schemas.openxmlformats.org/officeDocument/2006/relationships/slide" Target="/ppt/slides/slide11.xml"/><Relationship Id="rId7" Type="http://schemas.openxmlformats.org/officeDocument/2006/relationships/slide" Target="/ppt/slides/slide12.xml"/><Relationship Id="rId8" Type="http://schemas.openxmlformats.org/officeDocument/2006/relationships/slide" Target="/ppt/slides/slid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slide" Target="/ppt/slides/slide7.xml"/><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slide" Target="/ppt/slides/slide7.xml"/><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5F1"/>
        </a:solidFill>
      </p:bgPr>
    </p:bg>
    <p:spTree>
      <p:nvGrpSpPr>
        <p:cNvPr id="84" name="Shape 84"/>
        <p:cNvGrpSpPr/>
        <p:nvPr/>
      </p:nvGrpSpPr>
      <p:grpSpPr>
        <a:xfrm>
          <a:off x="0" y="0"/>
          <a:ext cx="0" cy="0"/>
          <a:chOff x="0" y="0"/>
          <a:chExt cx="0" cy="0"/>
        </a:xfrm>
      </p:grpSpPr>
      <p:sp>
        <p:nvSpPr>
          <p:cNvPr id="85" name="Google Shape;85;p1"/>
          <p:cNvSpPr/>
          <p:nvPr/>
        </p:nvSpPr>
        <p:spPr>
          <a:xfrm>
            <a:off x="276540" y="2943382"/>
            <a:ext cx="8301183" cy="4953000"/>
          </a:xfrm>
          <a:prstGeom prst="roundRect">
            <a:avLst>
              <a:gd fmla="val 497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iai nhân trong tuyệt tác thơ tình “Tôi yêu em” của Puskin là ai?" id="86" name="Google Shape;86;p1"/>
          <p:cNvPicPr preferRelativeResize="0"/>
          <p:nvPr/>
        </p:nvPicPr>
        <p:blipFill rotWithShape="1">
          <a:blip r:embed="rId3">
            <a:alphaModFix/>
          </a:blip>
          <a:srcRect b="0" l="0" r="6130" t="0"/>
          <a:stretch/>
        </p:blipFill>
        <p:spPr>
          <a:xfrm>
            <a:off x="9328748" y="153957"/>
            <a:ext cx="8682712" cy="9933366"/>
          </a:xfrm>
          <a:prstGeom prst="rect">
            <a:avLst/>
          </a:prstGeom>
          <a:noFill/>
          <a:ln>
            <a:noFill/>
          </a:ln>
        </p:spPr>
      </p:pic>
      <p:sp>
        <p:nvSpPr>
          <p:cNvPr id="87" name="Google Shape;87;p1">
            <a:hlinkClick action="ppaction://hlinksldjump" r:id="rId4"/>
          </p:cNvPr>
          <p:cNvSpPr/>
          <p:nvPr/>
        </p:nvSpPr>
        <p:spPr>
          <a:xfrm>
            <a:off x="9328748" y="131097"/>
            <a:ext cx="4348976" cy="4989543"/>
          </a:xfrm>
          <a:prstGeom prst="rect">
            <a:avLst/>
          </a:prstGeom>
          <a:solidFill>
            <a:srgbClr val="F1E0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4900" u="none" cap="none" strike="noStrike">
                <a:solidFill>
                  <a:schemeClr val="lt1"/>
                </a:solidFill>
                <a:latin typeface="Arial"/>
                <a:ea typeface="Arial"/>
                <a:cs typeface="Arial"/>
                <a:sym typeface="Arial"/>
              </a:rPr>
              <a:t>1</a:t>
            </a:r>
            <a:endParaRPr b="0" i="0" sz="24900" u="none" cap="none" strike="noStrike">
              <a:solidFill>
                <a:schemeClr val="lt1"/>
              </a:solidFill>
              <a:latin typeface="Arial"/>
              <a:ea typeface="Arial"/>
              <a:cs typeface="Arial"/>
              <a:sym typeface="Arial"/>
            </a:endParaRPr>
          </a:p>
        </p:txBody>
      </p:sp>
      <p:sp>
        <p:nvSpPr>
          <p:cNvPr id="88" name="Google Shape;88;p1">
            <a:hlinkClick action="ppaction://hlinksldjump" r:id="rId5"/>
          </p:cNvPr>
          <p:cNvSpPr/>
          <p:nvPr/>
        </p:nvSpPr>
        <p:spPr>
          <a:xfrm>
            <a:off x="13662484" y="131096"/>
            <a:ext cx="4348976" cy="4989543"/>
          </a:xfrm>
          <a:prstGeom prst="rect">
            <a:avLst/>
          </a:prstGeom>
          <a:solidFill>
            <a:srgbClr val="98B4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4900" u="none" cap="none" strike="noStrike">
                <a:solidFill>
                  <a:schemeClr val="lt1"/>
                </a:solidFill>
                <a:latin typeface="Arial"/>
                <a:ea typeface="Arial"/>
                <a:cs typeface="Arial"/>
                <a:sym typeface="Arial"/>
              </a:rPr>
              <a:t>2</a:t>
            </a:r>
            <a:endParaRPr b="0" i="0" sz="24900" u="none" cap="none" strike="noStrike">
              <a:solidFill>
                <a:schemeClr val="lt1"/>
              </a:solidFill>
              <a:latin typeface="Arial"/>
              <a:ea typeface="Arial"/>
              <a:cs typeface="Arial"/>
              <a:sym typeface="Arial"/>
            </a:endParaRPr>
          </a:p>
        </p:txBody>
      </p:sp>
      <p:sp>
        <p:nvSpPr>
          <p:cNvPr id="89" name="Google Shape;89;p1">
            <a:hlinkClick action="ppaction://hlinksldjump" r:id="rId6"/>
          </p:cNvPr>
          <p:cNvSpPr/>
          <p:nvPr/>
        </p:nvSpPr>
        <p:spPr>
          <a:xfrm>
            <a:off x="9305888" y="5092737"/>
            <a:ext cx="4348976" cy="4989543"/>
          </a:xfrm>
          <a:prstGeom prst="rect">
            <a:avLst/>
          </a:prstGeom>
          <a:solidFill>
            <a:srgbClr val="7495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4900" u="none" cap="none" strike="noStrike">
                <a:solidFill>
                  <a:schemeClr val="lt1"/>
                </a:solidFill>
                <a:latin typeface="Arial"/>
                <a:ea typeface="Arial"/>
                <a:cs typeface="Arial"/>
                <a:sym typeface="Arial"/>
              </a:rPr>
              <a:t>3</a:t>
            </a:r>
            <a:endParaRPr b="0" i="0" sz="24900" u="none" cap="none" strike="noStrike">
              <a:solidFill>
                <a:schemeClr val="lt1"/>
              </a:solidFill>
              <a:latin typeface="Arial"/>
              <a:ea typeface="Arial"/>
              <a:cs typeface="Arial"/>
              <a:sym typeface="Arial"/>
            </a:endParaRPr>
          </a:p>
        </p:txBody>
      </p:sp>
      <p:sp>
        <p:nvSpPr>
          <p:cNvPr id="90" name="Google Shape;90;p1"/>
          <p:cNvSpPr txBox="1"/>
          <p:nvPr/>
        </p:nvSpPr>
        <p:spPr>
          <a:xfrm>
            <a:off x="1057458" y="3467100"/>
            <a:ext cx="6739345" cy="2215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vi-VN" sz="13800" u="none" cap="none" strike="noStrike">
                <a:solidFill>
                  <a:srgbClr val="74959A"/>
                </a:solidFill>
                <a:latin typeface="Arial"/>
                <a:ea typeface="Arial"/>
                <a:cs typeface="Arial"/>
                <a:sym typeface="Arial"/>
              </a:rPr>
              <a:t>LẬT MỞ</a:t>
            </a:r>
            <a:endParaRPr/>
          </a:p>
        </p:txBody>
      </p:sp>
      <p:sp>
        <p:nvSpPr>
          <p:cNvPr id="91" name="Google Shape;91;p1"/>
          <p:cNvSpPr txBox="1"/>
          <p:nvPr/>
        </p:nvSpPr>
        <p:spPr>
          <a:xfrm>
            <a:off x="596404" y="5419882"/>
            <a:ext cx="7981319" cy="18620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11500">
                <a:solidFill>
                  <a:srgbClr val="495371"/>
                </a:solidFill>
                <a:latin typeface="Arial"/>
                <a:ea typeface="Arial"/>
                <a:cs typeface="Arial"/>
                <a:sym typeface="Arial"/>
              </a:rPr>
              <a:t>Mảnh ghép bí ẩn</a:t>
            </a:r>
            <a:endParaRPr/>
          </a:p>
        </p:txBody>
      </p:sp>
      <p:sp>
        <p:nvSpPr>
          <p:cNvPr id="92" name="Google Shape;92;p1">
            <a:hlinkClick action="ppaction://hlinksldjump" r:id="rId7"/>
          </p:cNvPr>
          <p:cNvSpPr/>
          <p:nvPr/>
        </p:nvSpPr>
        <p:spPr>
          <a:xfrm>
            <a:off x="13647244" y="5109209"/>
            <a:ext cx="4348976" cy="4989543"/>
          </a:xfrm>
          <a:prstGeom prst="rect">
            <a:avLst/>
          </a:prstGeom>
          <a:solidFill>
            <a:srgbClr val="4953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4900">
                <a:solidFill>
                  <a:schemeClr val="lt1"/>
                </a:solidFill>
                <a:latin typeface="Arial"/>
                <a:ea typeface="Arial"/>
                <a:cs typeface="Arial"/>
                <a:sym typeface="Arial"/>
              </a:rPr>
              <a:t>4</a:t>
            </a:r>
            <a:endParaRPr sz="24900">
              <a:solidFill>
                <a:schemeClr val="lt1"/>
              </a:solidFill>
              <a:latin typeface="Arial"/>
              <a:ea typeface="Arial"/>
              <a:cs typeface="Arial"/>
              <a:sym typeface="Arial"/>
            </a:endParaRPr>
          </a:p>
        </p:txBody>
      </p:sp>
      <p:sp>
        <p:nvSpPr>
          <p:cNvPr id="93" name="Google Shape;93;p1">
            <a:hlinkClick action="ppaction://hlinksldjump" r:id="rId8"/>
          </p:cNvPr>
          <p:cNvSpPr/>
          <p:nvPr/>
        </p:nvSpPr>
        <p:spPr>
          <a:xfrm>
            <a:off x="261300" y="9410700"/>
            <a:ext cx="796158" cy="671580"/>
          </a:xfrm>
          <a:prstGeom prst="rightArrow">
            <a:avLst>
              <a:gd fmla="val 50000" name="adj1"/>
              <a:gd fmla="val 50000" name="adj2"/>
            </a:avLst>
          </a:prstGeom>
          <a:solidFill>
            <a:srgbClr val="4953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87"/>
                                        </p:tgtEl>
                                        <p:attrNameLst>
                                          <p:attrName>ppt_y</p:attrName>
                                        </p:attrNameLst>
                                      </p:cBhvr>
                                      <p:tavLst>
                                        <p:tav fmla="" tm="0">
                                          <p:val>
                                            <p:strVal val="#ppt_y"/>
                                          </p:val>
                                        </p:tav>
                                        <p:tav fmla="" tm="100000">
                                          <p:val>
                                            <p:strVal val="#ppt_y+1"/>
                                          </p:val>
                                        </p:tav>
                                      </p:tavLst>
                                    </p:anim>
                                    <p:set>
                                      <p:cBhvr>
                                        <p:cTn dur="1" fill="hold">
                                          <p:stCondLst>
                                            <p:cond delay="500"/>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88"/>
                                        </p:tgtEl>
                                        <p:attrNameLst>
                                          <p:attrName>ppt_y</p:attrName>
                                        </p:attrNameLst>
                                      </p:cBhvr>
                                      <p:tavLst>
                                        <p:tav fmla="" tm="0">
                                          <p:val>
                                            <p:strVal val="#ppt_y"/>
                                          </p:val>
                                        </p:tav>
                                        <p:tav fmla="" tm="100000">
                                          <p:val>
                                            <p:strVal val="#ppt_y+1"/>
                                          </p:val>
                                        </p:tav>
                                      </p:tavLst>
                                    </p:anim>
                                    <p:set>
                                      <p:cBhvr>
                                        <p:cTn dur="1" fill="hold">
                                          <p:stCondLst>
                                            <p:cond delay="500"/>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89"/>
                                        </p:tgtEl>
                                        <p:attrNameLst>
                                          <p:attrName>ppt_y</p:attrName>
                                        </p:attrNameLst>
                                      </p:cBhvr>
                                      <p:tavLst>
                                        <p:tav fmla="" tm="0">
                                          <p:val>
                                            <p:strVal val="#ppt_y"/>
                                          </p:val>
                                        </p:tav>
                                        <p:tav fmla="" tm="100000">
                                          <p:val>
                                            <p:strVal val="#ppt_y+1"/>
                                          </p:val>
                                        </p:tav>
                                      </p:tavLst>
                                    </p:anim>
                                    <p:set>
                                      <p:cBhvr>
                                        <p:cTn dur="1" fill="hold">
                                          <p:stCondLst>
                                            <p:cond delay="500"/>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92"/>
                                        </p:tgtEl>
                                        <p:attrNameLst>
                                          <p:attrName>ppt_y</p:attrName>
                                        </p:attrNameLst>
                                      </p:cBhvr>
                                      <p:tavLst>
                                        <p:tav fmla="" tm="0">
                                          <p:val>
                                            <p:strVal val="#ppt_y"/>
                                          </p:val>
                                        </p:tav>
                                        <p:tav fmla="" tm="100000">
                                          <p:val>
                                            <p:strVal val="#ppt_y+1"/>
                                          </p:val>
                                        </p:tav>
                                      </p:tavLst>
                                    </p:anim>
                                    <p:set>
                                      <p:cBhvr>
                                        <p:cTn dur="1" fill="hold">
                                          <p:stCondLst>
                                            <p:cond delay="500"/>
                                          </p:stCondLst>
                                        </p:cTn>
                                        <p:tgtEl>
                                          <p:spTgt spid="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247" name="Shape 247"/>
        <p:cNvGrpSpPr/>
        <p:nvPr/>
      </p:nvGrpSpPr>
      <p:grpSpPr>
        <a:xfrm>
          <a:off x="0" y="0"/>
          <a:ext cx="0" cy="0"/>
          <a:chOff x="0" y="0"/>
          <a:chExt cx="0" cy="0"/>
        </a:xfrm>
      </p:grpSpPr>
      <p:sp>
        <p:nvSpPr>
          <p:cNvPr id="248" name="Google Shape;248;p10"/>
          <p:cNvSpPr/>
          <p:nvPr/>
        </p:nvSpPr>
        <p:spPr>
          <a:xfrm>
            <a:off x="838201" y="1794280"/>
            <a:ext cx="16355500" cy="779168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9" name="Google Shape;249;p10"/>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250" name="Google Shape;250;p10"/>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251" name="Google Shape;251;p10"/>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252" name="Google Shape;252;p10"/>
          <p:cNvPicPr preferRelativeResize="0"/>
          <p:nvPr/>
        </p:nvPicPr>
        <p:blipFill rotWithShape="1">
          <a:blip r:embed="rId5">
            <a:alphaModFix/>
          </a:blip>
          <a:srcRect b="0" l="0" r="0" t="0"/>
          <a:stretch/>
        </p:blipFill>
        <p:spPr>
          <a:xfrm rot="907055">
            <a:off x="16589377" y="6973764"/>
            <a:ext cx="1430951" cy="1635372"/>
          </a:xfrm>
          <a:prstGeom prst="rect">
            <a:avLst/>
          </a:prstGeom>
          <a:noFill/>
          <a:ln>
            <a:noFill/>
          </a:ln>
        </p:spPr>
      </p:pic>
      <p:pic>
        <p:nvPicPr>
          <p:cNvPr id="253" name="Google Shape;253;p10"/>
          <p:cNvPicPr preferRelativeResize="0"/>
          <p:nvPr/>
        </p:nvPicPr>
        <p:blipFill rotWithShape="1">
          <a:blip r:embed="rId3">
            <a:alphaModFix/>
          </a:blip>
          <a:srcRect b="0" l="0" r="0" t="0"/>
          <a:stretch/>
        </p:blipFill>
        <p:spPr>
          <a:xfrm rot="1130623">
            <a:off x="16595665" y="8596447"/>
            <a:ext cx="743184" cy="849353"/>
          </a:xfrm>
          <a:prstGeom prst="rect">
            <a:avLst/>
          </a:prstGeom>
          <a:noFill/>
          <a:ln>
            <a:noFill/>
          </a:ln>
        </p:spPr>
      </p:pic>
      <p:pic>
        <p:nvPicPr>
          <p:cNvPr id="254" name="Google Shape;254;p10"/>
          <p:cNvPicPr preferRelativeResize="0"/>
          <p:nvPr/>
        </p:nvPicPr>
        <p:blipFill rotWithShape="1">
          <a:blip r:embed="rId6">
            <a:alphaModFix/>
          </a:blip>
          <a:srcRect b="0" l="0" r="0" t="0"/>
          <a:stretch/>
        </p:blipFill>
        <p:spPr>
          <a:xfrm rot="-1628223">
            <a:off x="15659699" y="7782250"/>
            <a:ext cx="1247478" cy="1425689"/>
          </a:xfrm>
          <a:prstGeom prst="rect">
            <a:avLst/>
          </a:prstGeom>
          <a:noFill/>
          <a:ln>
            <a:noFill/>
          </a:ln>
        </p:spPr>
      </p:pic>
      <p:sp>
        <p:nvSpPr>
          <p:cNvPr id="255" name="Google Shape;255;p10"/>
          <p:cNvSpPr txBox="1"/>
          <p:nvPr/>
        </p:nvSpPr>
        <p:spPr>
          <a:xfrm>
            <a:off x="1325887" y="2277848"/>
            <a:ext cx="15285713" cy="3988784"/>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ma Madurai"/>
                <a:ea typeface="Arima Madurai"/>
                <a:cs typeface="Arima Madurai"/>
                <a:sym typeface="Arima Madurai"/>
              </a:rPr>
              <a:t>Các sáng tác phong phú của Puskin đã thể hiện tâm hồn nhân dân Nga khao khát ………</a:t>
            </a:r>
            <a:endParaRPr/>
          </a:p>
        </p:txBody>
      </p:sp>
      <p:grpSp>
        <p:nvGrpSpPr>
          <p:cNvPr id="256" name="Google Shape;256;p10"/>
          <p:cNvGrpSpPr/>
          <p:nvPr/>
        </p:nvGrpSpPr>
        <p:grpSpPr>
          <a:xfrm>
            <a:off x="2227518" y="6577861"/>
            <a:ext cx="13548360" cy="2681629"/>
            <a:chOff x="2440821" y="5588112"/>
            <a:chExt cx="13548360" cy="2681629"/>
          </a:xfrm>
        </p:grpSpPr>
        <p:sp>
          <p:nvSpPr>
            <p:cNvPr id="257" name="Google Shape;257;p10"/>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0"/>
            <p:cNvSpPr txBox="1"/>
            <p:nvPr/>
          </p:nvSpPr>
          <p:spPr>
            <a:xfrm>
              <a:off x="2654181" y="5923415"/>
              <a:ext cx="13335000" cy="212365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11500">
                  <a:solidFill>
                    <a:schemeClr val="lt1"/>
                  </a:solidFill>
                  <a:latin typeface="Arima Madurai"/>
                  <a:ea typeface="Arima Madurai"/>
                  <a:cs typeface="Arima Madurai"/>
                  <a:sym typeface="Arima Madurai"/>
                </a:rPr>
                <a:t>TỰ DO VÀ TÌNH YÊU</a:t>
              </a:r>
              <a:endParaRPr/>
            </a:p>
          </p:txBody>
        </p:sp>
      </p:grpSp>
      <p:sp>
        <p:nvSpPr>
          <p:cNvPr id="259" name="Google Shape;259;p10"/>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3</a:t>
            </a:r>
            <a:endParaRPr/>
          </a:p>
        </p:txBody>
      </p:sp>
      <p:pic>
        <p:nvPicPr>
          <p:cNvPr id="260" name="Google Shape;260;p10">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750"/>
                                        <p:tgtEl>
                                          <p:spTgt spid="2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750"/>
                                        <p:tgtEl>
                                          <p:spTgt spid="2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264" name="Shape 264"/>
        <p:cNvGrpSpPr/>
        <p:nvPr/>
      </p:nvGrpSpPr>
      <p:grpSpPr>
        <a:xfrm>
          <a:off x="0" y="0"/>
          <a:ext cx="0" cy="0"/>
          <a:chOff x="0" y="0"/>
          <a:chExt cx="0" cy="0"/>
        </a:xfrm>
      </p:grpSpPr>
      <p:sp>
        <p:nvSpPr>
          <p:cNvPr id="265" name="Google Shape;265;p11"/>
          <p:cNvSpPr/>
          <p:nvPr/>
        </p:nvSpPr>
        <p:spPr>
          <a:xfrm>
            <a:off x="838201" y="1794280"/>
            <a:ext cx="16355500" cy="779168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6" name="Google Shape;266;p11"/>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267" name="Google Shape;267;p11"/>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268" name="Google Shape;268;p11"/>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269" name="Google Shape;269;p11"/>
          <p:cNvPicPr preferRelativeResize="0"/>
          <p:nvPr/>
        </p:nvPicPr>
        <p:blipFill rotWithShape="1">
          <a:blip r:embed="rId5">
            <a:alphaModFix/>
          </a:blip>
          <a:srcRect b="0" l="0" r="0" t="0"/>
          <a:stretch/>
        </p:blipFill>
        <p:spPr>
          <a:xfrm rot="907055">
            <a:off x="16589377" y="6973764"/>
            <a:ext cx="1430951" cy="1635372"/>
          </a:xfrm>
          <a:prstGeom prst="rect">
            <a:avLst/>
          </a:prstGeom>
          <a:noFill/>
          <a:ln>
            <a:noFill/>
          </a:ln>
        </p:spPr>
      </p:pic>
      <p:pic>
        <p:nvPicPr>
          <p:cNvPr id="270" name="Google Shape;270;p11"/>
          <p:cNvPicPr preferRelativeResize="0"/>
          <p:nvPr/>
        </p:nvPicPr>
        <p:blipFill rotWithShape="1">
          <a:blip r:embed="rId3">
            <a:alphaModFix/>
          </a:blip>
          <a:srcRect b="0" l="0" r="0" t="0"/>
          <a:stretch/>
        </p:blipFill>
        <p:spPr>
          <a:xfrm rot="1130623">
            <a:off x="16595665" y="8596447"/>
            <a:ext cx="743184" cy="849353"/>
          </a:xfrm>
          <a:prstGeom prst="rect">
            <a:avLst/>
          </a:prstGeom>
          <a:noFill/>
          <a:ln>
            <a:noFill/>
          </a:ln>
        </p:spPr>
      </p:pic>
      <p:pic>
        <p:nvPicPr>
          <p:cNvPr id="271" name="Google Shape;271;p11"/>
          <p:cNvPicPr preferRelativeResize="0"/>
          <p:nvPr/>
        </p:nvPicPr>
        <p:blipFill rotWithShape="1">
          <a:blip r:embed="rId6">
            <a:alphaModFix/>
          </a:blip>
          <a:srcRect b="0" l="0" r="0" t="0"/>
          <a:stretch/>
        </p:blipFill>
        <p:spPr>
          <a:xfrm rot="-1628223">
            <a:off x="15659699" y="7782250"/>
            <a:ext cx="1247478" cy="1425689"/>
          </a:xfrm>
          <a:prstGeom prst="rect">
            <a:avLst/>
          </a:prstGeom>
          <a:noFill/>
          <a:ln>
            <a:noFill/>
          </a:ln>
        </p:spPr>
      </p:pic>
      <p:sp>
        <p:nvSpPr>
          <p:cNvPr id="272" name="Google Shape;272;p11"/>
          <p:cNvSpPr txBox="1"/>
          <p:nvPr/>
        </p:nvSpPr>
        <p:spPr>
          <a:xfrm>
            <a:off x="1325887" y="2869777"/>
            <a:ext cx="15285713" cy="265919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ma Madurai"/>
                <a:ea typeface="Arima Madurai"/>
                <a:cs typeface="Arima Madurai"/>
                <a:sym typeface="Arima Madurai"/>
              </a:rPr>
              <a:t>Puskin được mệnh danh là ……… của thi ca Nga </a:t>
            </a:r>
            <a:endParaRPr sz="7200">
              <a:solidFill>
                <a:srgbClr val="545454"/>
              </a:solidFill>
              <a:latin typeface="Arima Madurai"/>
              <a:ea typeface="Arima Madurai"/>
              <a:cs typeface="Arima Madurai"/>
              <a:sym typeface="Arima Madurai"/>
            </a:endParaRPr>
          </a:p>
        </p:txBody>
      </p:sp>
      <p:sp>
        <p:nvSpPr>
          <p:cNvPr id="273" name="Google Shape;273;p11"/>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4</a:t>
            </a:r>
            <a:endParaRPr/>
          </a:p>
        </p:txBody>
      </p:sp>
      <p:grpSp>
        <p:nvGrpSpPr>
          <p:cNvPr id="274" name="Google Shape;274;p11"/>
          <p:cNvGrpSpPr/>
          <p:nvPr/>
        </p:nvGrpSpPr>
        <p:grpSpPr>
          <a:xfrm>
            <a:off x="2383447" y="6146179"/>
            <a:ext cx="13023564" cy="2684500"/>
            <a:chOff x="2440821" y="5588112"/>
            <a:chExt cx="13023564" cy="2684500"/>
          </a:xfrm>
        </p:grpSpPr>
        <p:sp>
          <p:nvSpPr>
            <p:cNvPr id="275" name="Google Shape;275;p11"/>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1"/>
            <p:cNvSpPr txBox="1"/>
            <p:nvPr/>
          </p:nvSpPr>
          <p:spPr>
            <a:xfrm>
              <a:off x="3021052" y="5724222"/>
              <a:ext cx="12047722" cy="254839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13800">
                  <a:solidFill>
                    <a:schemeClr val="lt1"/>
                  </a:solidFill>
                  <a:latin typeface="Arima Madurai"/>
                  <a:ea typeface="Arima Madurai"/>
                  <a:cs typeface="Arima Madurai"/>
                  <a:sym typeface="Arima Madurai"/>
                </a:rPr>
                <a:t>MẶT TRỜI</a:t>
              </a:r>
              <a:endParaRPr/>
            </a:p>
          </p:txBody>
        </p:sp>
      </p:grpSp>
      <p:pic>
        <p:nvPicPr>
          <p:cNvPr id="277" name="Google Shape;277;p11">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750"/>
                                        <p:tgtEl>
                                          <p:spTgt spid="2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750"/>
                                        <p:tgtEl>
                                          <p:spTgt spid="2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281" name="Shape 281"/>
        <p:cNvGrpSpPr/>
        <p:nvPr/>
      </p:nvGrpSpPr>
      <p:grpSpPr>
        <a:xfrm>
          <a:off x="0" y="0"/>
          <a:ext cx="0" cy="0"/>
          <a:chOff x="0" y="0"/>
          <a:chExt cx="0" cy="0"/>
        </a:xfrm>
      </p:grpSpPr>
      <p:sp>
        <p:nvSpPr>
          <p:cNvPr id="282" name="Google Shape;282;p12"/>
          <p:cNvSpPr/>
          <p:nvPr/>
        </p:nvSpPr>
        <p:spPr>
          <a:xfrm>
            <a:off x="838201" y="1794280"/>
            <a:ext cx="16355500" cy="779168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3" name="Google Shape;283;p12"/>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284" name="Google Shape;284;p12"/>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285" name="Google Shape;285;p12"/>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286" name="Google Shape;286;p12"/>
          <p:cNvPicPr preferRelativeResize="0"/>
          <p:nvPr/>
        </p:nvPicPr>
        <p:blipFill rotWithShape="1">
          <a:blip r:embed="rId5">
            <a:alphaModFix/>
          </a:blip>
          <a:srcRect b="0" l="0" r="0" t="0"/>
          <a:stretch/>
        </p:blipFill>
        <p:spPr>
          <a:xfrm rot="907055">
            <a:off x="16589377" y="6973764"/>
            <a:ext cx="1430951" cy="1635372"/>
          </a:xfrm>
          <a:prstGeom prst="rect">
            <a:avLst/>
          </a:prstGeom>
          <a:noFill/>
          <a:ln>
            <a:noFill/>
          </a:ln>
        </p:spPr>
      </p:pic>
      <p:pic>
        <p:nvPicPr>
          <p:cNvPr id="287" name="Google Shape;287;p12"/>
          <p:cNvPicPr preferRelativeResize="0"/>
          <p:nvPr/>
        </p:nvPicPr>
        <p:blipFill rotWithShape="1">
          <a:blip r:embed="rId3">
            <a:alphaModFix/>
          </a:blip>
          <a:srcRect b="0" l="0" r="0" t="0"/>
          <a:stretch/>
        </p:blipFill>
        <p:spPr>
          <a:xfrm rot="1130623">
            <a:off x="16595665" y="8596447"/>
            <a:ext cx="743184" cy="849353"/>
          </a:xfrm>
          <a:prstGeom prst="rect">
            <a:avLst/>
          </a:prstGeom>
          <a:noFill/>
          <a:ln>
            <a:noFill/>
          </a:ln>
        </p:spPr>
      </p:pic>
      <p:pic>
        <p:nvPicPr>
          <p:cNvPr id="288" name="Google Shape;288;p12"/>
          <p:cNvPicPr preferRelativeResize="0"/>
          <p:nvPr/>
        </p:nvPicPr>
        <p:blipFill rotWithShape="1">
          <a:blip r:embed="rId6">
            <a:alphaModFix/>
          </a:blip>
          <a:srcRect b="0" l="0" r="0" t="0"/>
          <a:stretch/>
        </p:blipFill>
        <p:spPr>
          <a:xfrm rot="-1628223">
            <a:off x="15659699" y="7782250"/>
            <a:ext cx="1247478" cy="1425689"/>
          </a:xfrm>
          <a:prstGeom prst="rect">
            <a:avLst/>
          </a:prstGeom>
          <a:noFill/>
          <a:ln>
            <a:noFill/>
          </a:ln>
        </p:spPr>
      </p:pic>
      <p:sp>
        <p:nvSpPr>
          <p:cNvPr id="289" name="Google Shape;289;p12"/>
          <p:cNvSpPr txBox="1"/>
          <p:nvPr/>
        </p:nvSpPr>
        <p:spPr>
          <a:xfrm>
            <a:off x="1325887" y="2869777"/>
            <a:ext cx="15285713" cy="265919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ma Madurai"/>
                <a:ea typeface="Arima Madurai"/>
                <a:cs typeface="Arima Madurai"/>
                <a:sym typeface="Arima Madurai"/>
              </a:rPr>
              <a:t>Đây là thời điểm Puskin ngỏ lời cầu hôn với nhân vật trong bài thơ này</a:t>
            </a:r>
            <a:endParaRPr sz="7200">
              <a:solidFill>
                <a:srgbClr val="545454"/>
              </a:solidFill>
              <a:latin typeface="Arima Madurai"/>
              <a:ea typeface="Arima Madurai"/>
              <a:cs typeface="Arima Madurai"/>
              <a:sym typeface="Arima Madurai"/>
            </a:endParaRPr>
          </a:p>
        </p:txBody>
      </p:sp>
      <p:sp>
        <p:nvSpPr>
          <p:cNvPr id="290" name="Google Shape;290;p12"/>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5</a:t>
            </a:r>
            <a:endParaRPr/>
          </a:p>
        </p:txBody>
      </p:sp>
      <p:grpSp>
        <p:nvGrpSpPr>
          <p:cNvPr id="291" name="Google Shape;291;p12"/>
          <p:cNvGrpSpPr/>
          <p:nvPr/>
        </p:nvGrpSpPr>
        <p:grpSpPr>
          <a:xfrm>
            <a:off x="2383447" y="6146179"/>
            <a:ext cx="13023564" cy="2684500"/>
            <a:chOff x="2440821" y="5588112"/>
            <a:chExt cx="13023564" cy="2684500"/>
          </a:xfrm>
        </p:grpSpPr>
        <p:sp>
          <p:nvSpPr>
            <p:cNvPr id="292" name="Google Shape;292;p12"/>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2"/>
            <p:cNvSpPr txBox="1"/>
            <p:nvPr/>
          </p:nvSpPr>
          <p:spPr>
            <a:xfrm>
              <a:off x="3021052" y="5724222"/>
              <a:ext cx="12047722" cy="254839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13800">
                  <a:solidFill>
                    <a:schemeClr val="lt1"/>
                  </a:solidFill>
                  <a:latin typeface="Arima Madurai"/>
                  <a:ea typeface="Arima Madurai"/>
                  <a:cs typeface="Arima Madurai"/>
                  <a:sym typeface="Arima Madurai"/>
                </a:rPr>
                <a:t>MÙA HÈ</a:t>
              </a:r>
              <a:endParaRPr/>
            </a:p>
          </p:txBody>
        </p:sp>
      </p:grpSp>
      <p:pic>
        <p:nvPicPr>
          <p:cNvPr id="294" name="Google Shape;294;p12">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75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750"/>
                                        <p:tgtEl>
                                          <p:spTgt spid="2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298" name="Shape 298"/>
        <p:cNvGrpSpPr/>
        <p:nvPr/>
      </p:nvGrpSpPr>
      <p:grpSpPr>
        <a:xfrm>
          <a:off x="0" y="0"/>
          <a:ext cx="0" cy="0"/>
          <a:chOff x="0" y="0"/>
          <a:chExt cx="0" cy="0"/>
        </a:xfrm>
      </p:grpSpPr>
      <p:sp>
        <p:nvSpPr>
          <p:cNvPr id="299" name="Google Shape;299;p13"/>
          <p:cNvSpPr/>
          <p:nvPr/>
        </p:nvSpPr>
        <p:spPr>
          <a:xfrm>
            <a:off x="838201" y="1794280"/>
            <a:ext cx="16355500" cy="779168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0" name="Google Shape;300;p13"/>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301" name="Google Shape;301;p13"/>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302" name="Google Shape;302;p13"/>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303" name="Google Shape;303;p13"/>
          <p:cNvPicPr preferRelativeResize="0"/>
          <p:nvPr/>
        </p:nvPicPr>
        <p:blipFill rotWithShape="1">
          <a:blip r:embed="rId5">
            <a:alphaModFix/>
          </a:blip>
          <a:srcRect b="0" l="0" r="0" t="0"/>
          <a:stretch/>
        </p:blipFill>
        <p:spPr>
          <a:xfrm rot="907055">
            <a:off x="16589377" y="6973764"/>
            <a:ext cx="1430951" cy="1635372"/>
          </a:xfrm>
          <a:prstGeom prst="rect">
            <a:avLst/>
          </a:prstGeom>
          <a:noFill/>
          <a:ln>
            <a:noFill/>
          </a:ln>
        </p:spPr>
      </p:pic>
      <p:pic>
        <p:nvPicPr>
          <p:cNvPr id="304" name="Google Shape;304;p13"/>
          <p:cNvPicPr preferRelativeResize="0"/>
          <p:nvPr/>
        </p:nvPicPr>
        <p:blipFill rotWithShape="1">
          <a:blip r:embed="rId3">
            <a:alphaModFix/>
          </a:blip>
          <a:srcRect b="0" l="0" r="0" t="0"/>
          <a:stretch/>
        </p:blipFill>
        <p:spPr>
          <a:xfrm rot="1130623">
            <a:off x="16595665" y="8596447"/>
            <a:ext cx="743184" cy="849353"/>
          </a:xfrm>
          <a:prstGeom prst="rect">
            <a:avLst/>
          </a:prstGeom>
          <a:noFill/>
          <a:ln>
            <a:noFill/>
          </a:ln>
        </p:spPr>
      </p:pic>
      <p:pic>
        <p:nvPicPr>
          <p:cNvPr id="305" name="Google Shape;305;p13"/>
          <p:cNvPicPr preferRelativeResize="0"/>
          <p:nvPr/>
        </p:nvPicPr>
        <p:blipFill rotWithShape="1">
          <a:blip r:embed="rId6">
            <a:alphaModFix/>
          </a:blip>
          <a:srcRect b="0" l="0" r="0" t="0"/>
          <a:stretch/>
        </p:blipFill>
        <p:spPr>
          <a:xfrm rot="-1628223">
            <a:off x="15659699" y="7782250"/>
            <a:ext cx="1247478" cy="1425689"/>
          </a:xfrm>
          <a:prstGeom prst="rect">
            <a:avLst/>
          </a:prstGeom>
          <a:noFill/>
          <a:ln>
            <a:noFill/>
          </a:ln>
        </p:spPr>
      </p:pic>
      <p:sp>
        <p:nvSpPr>
          <p:cNvPr id="306" name="Google Shape;306;p13"/>
          <p:cNvSpPr txBox="1"/>
          <p:nvPr/>
        </p:nvSpPr>
        <p:spPr>
          <a:xfrm>
            <a:off x="1192702" y="2513586"/>
            <a:ext cx="15285713" cy="3323987"/>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000">
                <a:solidFill>
                  <a:srgbClr val="545454"/>
                </a:solidFill>
                <a:latin typeface="Arima Madurai"/>
                <a:ea typeface="Arima Madurai"/>
                <a:cs typeface="Arima Madurai"/>
                <a:sym typeface="Arima Madurai"/>
              </a:rPr>
              <a:t>Puskin là nhà thơ vĩ đại có ý nghĩa to lớn không chỉ trong lịch sử văn chương mà cả trong ……… của dân tộc Nga </a:t>
            </a:r>
            <a:endParaRPr sz="6000">
              <a:solidFill>
                <a:srgbClr val="545454"/>
              </a:solidFill>
              <a:latin typeface="Arima Madurai"/>
              <a:ea typeface="Arima Madurai"/>
              <a:cs typeface="Arima Madurai"/>
              <a:sym typeface="Arima Madurai"/>
            </a:endParaRPr>
          </a:p>
        </p:txBody>
      </p:sp>
      <p:sp>
        <p:nvSpPr>
          <p:cNvPr id="307" name="Google Shape;307;p13"/>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6</a:t>
            </a:r>
            <a:endParaRPr/>
          </a:p>
        </p:txBody>
      </p:sp>
      <p:grpSp>
        <p:nvGrpSpPr>
          <p:cNvPr id="308" name="Google Shape;308;p13"/>
          <p:cNvGrpSpPr/>
          <p:nvPr/>
        </p:nvGrpSpPr>
        <p:grpSpPr>
          <a:xfrm>
            <a:off x="2383447" y="6146179"/>
            <a:ext cx="13049368" cy="2681629"/>
            <a:chOff x="2440821" y="5588112"/>
            <a:chExt cx="13049368" cy="2681629"/>
          </a:xfrm>
        </p:grpSpPr>
        <p:sp>
          <p:nvSpPr>
            <p:cNvPr id="309" name="Google Shape;309;p13"/>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3"/>
            <p:cNvSpPr txBox="1"/>
            <p:nvPr/>
          </p:nvSpPr>
          <p:spPr>
            <a:xfrm>
              <a:off x="2466625" y="5920782"/>
              <a:ext cx="13023564" cy="212365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11500">
                  <a:solidFill>
                    <a:schemeClr val="lt1"/>
                  </a:solidFill>
                  <a:latin typeface="Arima Madurai"/>
                  <a:ea typeface="Arima Madurai"/>
                  <a:cs typeface="Arima Madurai"/>
                  <a:sym typeface="Arima Madurai"/>
                </a:rPr>
                <a:t>LỊCH SỬ THỨC TỈNH</a:t>
              </a:r>
              <a:endParaRPr/>
            </a:p>
          </p:txBody>
        </p:sp>
      </p:grpSp>
      <p:pic>
        <p:nvPicPr>
          <p:cNvPr id="311" name="Google Shape;311;p13">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750"/>
                                        <p:tgtEl>
                                          <p:spTgt spid="3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750"/>
                                        <p:tgtEl>
                                          <p:spTgt spid="3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315" name="Shape 315"/>
        <p:cNvGrpSpPr/>
        <p:nvPr/>
      </p:nvGrpSpPr>
      <p:grpSpPr>
        <a:xfrm>
          <a:off x="0" y="0"/>
          <a:ext cx="0" cy="0"/>
          <a:chOff x="0" y="0"/>
          <a:chExt cx="0" cy="0"/>
        </a:xfrm>
      </p:grpSpPr>
      <p:sp>
        <p:nvSpPr>
          <p:cNvPr id="316" name="Google Shape;316;p14"/>
          <p:cNvSpPr/>
          <p:nvPr/>
        </p:nvSpPr>
        <p:spPr>
          <a:xfrm>
            <a:off x="838201" y="1794280"/>
            <a:ext cx="16355500" cy="779168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7" name="Google Shape;317;p14"/>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318" name="Google Shape;318;p14"/>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319" name="Google Shape;319;p14"/>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320" name="Google Shape;320;p14"/>
          <p:cNvPicPr preferRelativeResize="0"/>
          <p:nvPr/>
        </p:nvPicPr>
        <p:blipFill rotWithShape="1">
          <a:blip r:embed="rId5">
            <a:alphaModFix/>
          </a:blip>
          <a:srcRect b="0" l="0" r="0" t="0"/>
          <a:stretch/>
        </p:blipFill>
        <p:spPr>
          <a:xfrm rot="907055">
            <a:off x="16589377" y="6973764"/>
            <a:ext cx="1430951" cy="1635372"/>
          </a:xfrm>
          <a:prstGeom prst="rect">
            <a:avLst/>
          </a:prstGeom>
          <a:noFill/>
          <a:ln>
            <a:noFill/>
          </a:ln>
        </p:spPr>
      </p:pic>
      <p:pic>
        <p:nvPicPr>
          <p:cNvPr id="321" name="Google Shape;321;p14"/>
          <p:cNvPicPr preferRelativeResize="0"/>
          <p:nvPr/>
        </p:nvPicPr>
        <p:blipFill rotWithShape="1">
          <a:blip r:embed="rId3">
            <a:alphaModFix/>
          </a:blip>
          <a:srcRect b="0" l="0" r="0" t="0"/>
          <a:stretch/>
        </p:blipFill>
        <p:spPr>
          <a:xfrm rot="1130623">
            <a:off x="16595665" y="8596447"/>
            <a:ext cx="743184" cy="849353"/>
          </a:xfrm>
          <a:prstGeom prst="rect">
            <a:avLst/>
          </a:prstGeom>
          <a:noFill/>
          <a:ln>
            <a:noFill/>
          </a:ln>
        </p:spPr>
      </p:pic>
      <p:pic>
        <p:nvPicPr>
          <p:cNvPr id="322" name="Google Shape;322;p14"/>
          <p:cNvPicPr preferRelativeResize="0"/>
          <p:nvPr/>
        </p:nvPicPr>
        <p:blipFill rotWithShape="1">
          <a:blip r:embed="rId6">
            <a:alphaModFix/>
          </a:blip>
          <a:srcRect b="0" l="0" r="0" t="0"/>
          <a:stretch/>
        </p:blipFill>
        <p:spPr>
          <a:xfrm rot="-1628223">
            <a:off x="15659699" y="7782250"/>
            <a:ext cx="1247478" cy="1425689"/>
          </a:xfrm>
          <a:prstGeom prst="rect">
            <a:avLst/>
          </a:prstGeom>
          <a:noFill/>
          <a:ln>
            <a:noFill/>
          </a:ln>
        </p:spPr>
      </p:pic>
      <p:sp>
        <p:nvSpPr>
          <p:cNvPr id="323" name="Google Shape;323;p14"/>
          <p:cNvSpPr txBox="1"/>
          <p:nvPr/>
        </p:nvSpPr>
        <p:spPr>
          <a:xfrm>
            <a:off x="1325887" y="2772938"/>
            <a:ext cx="15285713" cy="295465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Đây là tên của người con gái mà Puskin muốn cầu hôn</a:t>
            </a:r>
            <a:endParaRPr sz="8000">
              <a:solidFill>
                <a:srgbClr val="545454"/>
              </a:solidFill>
              <a:latin typeface="Arima Madurai"/>
              <a:ea typeface="Arima Madurai"/>
              <a:cs typeface="Arima Madurai"/>
              <a:sym typeface="Arima Madurai"/>
            </a:endParaRPr>
          </a:p>
        </p:txBody>
      </p:sp>
      <p:sp>
        <p:nvSpPr>
          <p:cNvPr id="324" name="Google Shape;324;p14"/>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7</a:t>
            </a:r>
            <a:endParaRPr/>
          </a:p>
        </p:txBody>
      </p:sp>
      <p:grpSp>
        <p:nvGrpSpPr>
          <p:cNvPr id="325" name="Google Shape;325;p14"/>
          <p:cNvGrpSpPr/>
          <p:nvPr/>
        </p:nvGrpSpPr>
        <p:grpSpPr>
          <a:xfrm>
            <a:off x="2340889" y="6146179"/>
            <a:ext cx="13066122" cy="2751333"/>
            <a:chOff x="2398263" y="5588112"/>
            <a:chExt cx="13066122" cy="2751333"/>
          </a:xfrm>
        </p:grpSpPr>
        <p:sp>
          <p:nvSpPr>
            <p:cNvPr id="326" name="Google Shape;326;p14"/>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4"/>
            <p:cNvSpPr txBox="1"/>
            <p:nvPr/>
          </p:nvSpPr>
          <p:spPr>
            <a:xfrm>
              <a:off x="2398263" y="5791055"/>
              <a:ext cx="13023564" cy="254839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13800">
                  <a:solidFill>
                    <a:schemeClr val="lt1"/>
                  </a:solidFill>
                  <a:latin typeface="Arima Madurai"/>
                  <a:ea typeface="Arima Madurai"/>
                  <a:cs typeface="Arima Madurai"/>
                  <a:sym typeface="Arima Madurai"/>
                </a:rPr>
                <a:t>Ô - LÊ - NHI - NA</a:t>
              </a:r>
              <a:endParaRPr/>
            </a:p>
          </p:txBody>
        </p:sp>
      </p:grpSp>
      <p:pic>
        <p:nvPicPr>
          <p:cNvPr id="328" name="Google Shape;328;p14">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750"/>
                                        <p:tgtEl>
                                          <p:spTgt spid="3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750"/>
                                        <p:tgtEl>
                                          <p:spTgt spid="3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332" name="Shape 332"/>
        <p:cNvGrpSpPr/>
        <p:nvPr/>
      </p:nvGrpSpPr>
      <p:grpSpPr>
        <a:xfrm>
          <a:off x="0" y="0"/>
          <a:ext cx="0" cy="0"/>
          <a:chOff x="0" y="0"/>
          <a:chExt cx="0" cy="0"/>
        </a:xfrm>
      </p:grpSpPr>
      <p:sp>
        <p:nvSpPr>
          <p:cNvPr id="333" name="Google Shape;333;p15"/>
          <p:cNvSpPr/>
          <p:nvPr/>
        </p:nvSpPr>
        <p:spPr>
          <a:xfrm>
            <a:off x="838201" y="1794280"/>
            <a:ext cx="16355500" cy="779168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4" name="Google Shape;334;p15"/>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335" name="Google Shape;335;p15"/>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336" name="Google Shape;336;p15"/>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337" name="Google Shape;337;p15"/>
          <p:cNvPicPr preferRelativeResize="0"/>
          <p:nvPr/>
        </p:nvPicPr>
        <p:blipFill rotWithShape="1">
          <a:blip r:embed="rId5">
            <a:alphaModFix/>
          </a:blip>
          <a:srcRect b="0" l="0" r="0" t="0"/>
          <a:stretch/>
        </p:blipFill>
        <p:spPr>
          <a:xfrm rot="907055">
            <a:off x="16589377" y="6973764"/>
            <a:ext cx="1430951" cy="1635372"/>
          </a:xfrm>
          <a:prstGeom prst="rect">
            <a:avLst/>
          </a:prstGeom>
          <a:noFill/>
          <a:ln>
            <a:noFill/>
          </a:ln>
        </p:spPr>
      </p:pic>
      <p:pic>
        <p:nvPicPr>
          <p:cNvPr id="338" name="Google Shape;338;p15"/>
          <p:cNvPicPr preferRelativeResize="0"/>
          <p:nvPr/>
        </p:nvPicPr>
        <p:blipFill rotWithShape="1">
          <a:blip r:embed="rId3">
            <a:alphaModFix/>
          </a:blip>
          <a:srcRect b="0" l="0" r="0" t="0"/>
          <a:stretch/>
        </p:blipFill>
        <p:spPr>
          <a:xfrm rot="1130623">
            <a:off x="16595665" y="8596447"/>
            <a:ext cx="743184" cy="849353"/>
          </a:xfrm>
          <a:prstGeom prst="rect">
            <a:avLst/>
          </a:prstGeom>
          <a:noFill/>
          <a:ln>
            <a:noFill/>
          </a:ln>
        </p:spPr>
      </p:pic>
      <p:pic>
        <p:nvPicPr>
          <p:cNvPr id="339" name="Google Shape;339;p15"/>
          <p:cNvPicPr preferRelativeResize="0"/>
          <p:nvPr/>
        </p:nvPicPr>
        <p:blipFill rotWithShape="1">
          <a:blip r:embed="rId6">
            <a:alphaModFix/>
          </a:blip>
          <a:srcRect b="0" l="0" r="0" t="0"/>
          <a:stretch/>
        </p:blipFill>
        <p:spPr>
          <a:xfrm rot="-1628223">
            <a:off x="15659699" y="7782250"/>
            <a:ext cx="1247478" cy="1425689"/>
          </a:xfrm>
          <a:prstGeom prst="rect">
            <a:avLst/>
          </a:prstGeom>
          <a:noFill/>
          <a:ln>
            <a:noFill/>
          </a:ln>
        </p:spPr>
      </p:pic>
      <p:sp>
        <p:nvSpPr>
          <p:cNvPr id="340" name="Google Shape;340;p15"/>
          <p:cNvSpPr txBox="1"/>
          <p:nvPr/>
        </p:nvSpPr>
        <p:spPr>
          <a:xfrm>
            <a:off x="1325887" y="2772938"/>
            <a:ext cx="15285713" cy="295465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Văn chương Puskin thể hiện cuộc sống một cách ………</a:t>
            </a:r>
            <a:endParaRPr/>
          </a:p>
        </p:txBody>
      </p:sp>
      <p:sp>
        <p:nvSpPr>
          <p:cNvPr id="341" name="Google Shape;341;p15"/>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8</a:t>
            </a:r>
            <a:endParaRPr/>
          </a:p>
        </p:txBody>
      </p:sp>
      <p:grpSp>
        <p:nvGrpSpPr>
          <p:cNvPr id="342" name="Google Shape;342;p15"/>
          <p:cNvGrpSpPr/>
          <p:nvPr/>
        </p:nvGrpSpPr>
        <p:grpSpPr>
          <a:xfrm>
            <a:off x="2340889" y="6138558"/>
            <a:ext cx="13066122" cy="3065455"/>
            <a:chOff x="2398263" y="5580491"/>
            <a:chExt cx="13066122" cy="3065455"/>
          </a:xfrm>
        </p:grpSpPr>
        <p:sp>
          <p:nvSpPr>
            <p:cNvPr id="343" name="Google Shape;343;p15"/>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5"/>
            <p:cNvSpPr txBox="1"/>
            <p:nvPr/>
          </p:nvSpPr>
          <p:spPr>
            <a:xfrm>
              <a:off x="2398263" y="5580491"/>
              <a:ext cx="13023564" cy="306545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16600">
                  <a:solidFill>
                    <a:schemeClr val="lt1"/>
                  </a:solidFill>
                  <a:latin typeface="Arima Madurai"/>
                  <a:ea typeface="Arima Madurai"/>
                  <a:cs typeface="Arima Madurai"/>
                  <a:sym typeface="Arima Madurai"/>
                </a:rPr>
                <a:t>CHÂN THỰC</a:t>
              </a:r>
              <a:endParaRPr/>
            </a:p>
          </p:txBody>
        </p:sp>
      </p:grpSp>
      <p:pic>
        <p:nvPicPr>
          <p:cNvPr id="345" name="Google Shape;345;p15">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750"/>
                                        <p:tgtEl>
                                          <p:spTgt spid="3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750"/>
                                        <p:tgtEl>
                                          <p:spTgt spid="3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349" name="Shape 349"/>
        <p:cNvGrpSpPr/>
        <p:nvPr/>
      </p:nvGrpSpPr>
      <p:grpSpPr>
        <a:xfrm>
          <a:off x="0" y="0"/>
          <a:ext cx="0" cy="0"/>
          <a:chOff x="0" y="0"/>
          <a:chExt cx="0" cy="0"/>
        </a:xfrm>
      </p:grpSpPr>
      <p:sp>
        <p:nvSpPr>
          <p:cNvPr id="350" name="Google Shape;350;p16"/>
          <p:cNvSpPr/>
          <p:nvPr/>
        </p:nvSpPr>
        <p:spPr>
          <a:xfrm>
            <a:off x="838201" y="1794280"/>
            <a:ext cx="16355500" cy="779168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1" name="Google Shape;351;p16"/>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352" name="Google Shape;352;p16"/>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353" name="Google Shape;353;p16"/>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354" name="Google Shape;354;p16"/>
          <p:cNvPicPr preferRelativeResize="0"/>
          <p:nvPr/>
        </p:nvPicPr>
        <p:blipFill rotWithShape="1">
          <a:blip r:embed="rId5">
            <a:alphaModFix/>
          </a:blip>
          <a:srcRect b="0" l="0" r="0" t="0"/>
          <a:stretch/>
        </p:blipFill>
        <p:spPr>
          <a:xfrm rot="907055">
            <a:off x="16589377" y="6973764"/>
            <a:ext cx="1430951" cy="1635372"/>
          </a:xfrm>
          <a:prstGeom prst="rect">
            <a:avLst/>
          </a:prstGeom>
          <a:noFill/>
          <a:ln>
            <a:noFill/>
          </a:ln>
        </p:spPr>
      </p:pic>
      <p:pic>
        <p:nvPicPr>
          <p:cNvPr id="355" name="Google Shape;355;p16"/>
          <p:cNvPicPr preferRelativeResize="0"/>
          <p:nvPr/>
        </p:nvPicPr>
        <p:blipFill rotWithShape="1">
          <a:blip r:embed="rId3">
            <a:alphaModFix/>
          </a:blip>
          <a:srcRect b="0" l="0" r="0" t="0"/>
          <a:stretch/>
        </p:blipFill>
        <p:spPr>
          <a:xfrm rot="1130623">
            <a:off x="16595665" y="8596447"/>
            <a:ext cx="743184" cy="849353"/>
          </a:xfrm>
          <a:prstGeom prst="rect">
            <a:avLst/>
          </a:prstGeom>
          <a:noFill/>
          <a:ln>
            <a:noFill/>
          </a:ln>
        </p:spPr>
      </p:pic>
      <p:pic>
        <p:nvPicPr>
          <p:cNvPr id="356" name="Google Shape;356;p16"/>
          <p:cNvPicPr preferRelativeResize="0"/>
          <p:nvPr/>
        </p:nvPicPr>
        <p:blipFill rotWithShape="1">
          <a:blip r:embed="rId6">
            <a:alphaModFix/>
          </a:blip>
          <a:srcRect b="0" l="0" r="0" t="0"/>
          <a:stretch/>
        </p:blipFill>
        <p:spPr>
          <a:xfrm rot="-1628223">
            <a:off x="15659699" y="7782250"/>
            <a:ext cx="1247478" cy="1425689"/>
          </a:xfrm>
          <a:prstGeom prst="rect">
            <a:avLst/>
          </a:prstGeom>
          <a:noFill/>
          <a:ln>
            <a:noFill/>
          </a:ln>
        </p:spPr>
      </p:pic>
      <p:sp>
        <p:nvSpPr>
          <p:cNvPr id="357" name="Google Shape;357;p16"/>
          <p:cNvSpPr txBox="1"/>
          <p:nvPr/>
        </p:nvSpPr>
        <p:spPr>
          <a:xfrm>
            <a:off x="1325887" y="2772938"/>
            <a:ext cx="15285713" cy="295465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Đây là một trong những thể loại sáng tác của Puskin </a:t>
            </a:r>
            <a:endParaRPr sz="8000">
              <a:solidFill>
                <a:srgbClr val="545454"/>
              </a:solidFill>
              <a:latin typeface="Arima Madurai"/>
              <a:ea typeface="Arima Madurai"/>
              <a:cs typeface="Arima Madurai"/>
              <a:sym typeface="Arima Madurai"/>
            </a:endParaRPr>
          </a:p>
        </p:txBody>
      </p:sp>
      <p:sp>
        <p:nvSpPr>
          <p:cNvPr id="358" name="Google Shape;358;p16"/>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9</a:t>
            </a:r>
            <a:endParaRPr/>
          </a:p>
        </p:txBody>
      </p:sp>
      <p:grpSp>
        <p:nvGrpSpPr>
          <p:cNvPr id="359" name="Google Shape;359;p16"/>
          <p:cNvGrpSpPr/>
          <p:nvPr/>
        </p:nvGrpSpPr>
        <p:grpSpPr>
          <a:xfrm>
            <a:off x="2340889" y="6138558"/>
            <a:ext cx="13066122" cy="3065455"/>
            <a:chOff x="2398263" y="5580491"/>
            <a:chExt cx="13066122" cy="3065455"/>
          </a:xfrm>
        </p:grpSpPr>
        <p:sp>
          <p:nvSpPr>
            <p:cNvPr id="360" name="Google Shape;360;p16"/>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6"/>
            <p:cNvSpPr txBox="1"/>
            <p:nvPr/>
          </p:nvSpPr>
          <p:spPr>
            <a:xfrm>
              <a:off x="2398263" y="5580491"/>
              <a:ext cx="13023564" cy="306545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16600">
                  <a:solidFill>
                    <a:schemeClr val="lt1"/>
                  </a:solidFill>
                  <a:latin typeface="Arima Madurai"/>
                  <a:ea typeface="Arima Madurai"/>
                  <a:cs typeface="Arima Madurai"/>
                  <a:sym typeface="Arima Madurai"/>
                </a:rPr>
                <a:t>TRƯỜNG CA</a:t>
              </a:r>
              <a:endParaRPr/>
            </a:p>
          </p:txBody>
        </p:sp>
      </p:grpSp>
      <p:pic>
        <p:nvPicPr>
          <p:cNvPr id="362" name="Google Shape;362;p16">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75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750"/>
                                        <p:tgtEl>
                                          <p:spTgt spid="3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366" name="Shape 366"/>
        <p:cNvGrpSpPr/>
        <p:nvPr/>
      </p:nvGrpSpPr>
      <p:grpSpPr>
        <a:xfrm>
          <a:off x="0" y="0"/>
          <a:ext cx="0" cy="0"/>
          <a:chOff x="0" y="0"/>
          <a:chExt cx="0" cy="0"/>
        </a:xfrm>
      </p:grpSpPr>
      <p:sp>
        <p:nvSpPr>
          <p:cNvPr id="367" name="Google Shape;367;p17"/>
          <p:cNvSpPr/>
          <p:nvPr/>
        </p:nvSpPr>
        <p:spPr>
          <a:xfrm>
            <a:off x="10688140" y="887236"/>
            <a:ext cx="6045640" cy="1164678"/>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17"/>
          <p:cNvSpPr/>
          <p:nvPr/>
        </p:nvSpPr>
        <p:spPr>
          <a:xfrm>
            <a:off x="533400" y="2039870"/>
            <a:ext cx="5901355" cy="698983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9" name="Google Shape;369;p17"/>
          <p:cNvPicPr preferRelativeResize="0"/>
          <p:nvPr/>
        </p:nvPicPr>
        <p:blipFill rotWithShape="1">
          <a:blip r:embed="rId3">
            <a:alphaModFix/>
          </a:blip>
          <a:srcRect b="0" l="0" r="0" t="0"/>
          <a:stretch/>
        </p:blipFill>
        <p:spPr>
          <a:xfrm>
            <a:off x="337985" y="280536"/>
            <a:ext cx="1831257" cy="2092865"/>
          </a:xfrm>
          <a:prstGeom prst="rect">
            <a:avLst/>
          </a:prstGeom>
          <a:noFill/>
          <a:ln>
            <a:noFill/>
          </a:ln>
        </p:spPr>
      </p:pic>
      <p:pic>
        <p:nvPicPr>
          <p:cNvPr id="370" name="Google Shape;370;p17"/>
          <p:cNvPicPr preferRelativeResize="0"/>
          <p:nvPr/>
        </p:nvPicPr>
        <p:blipFill rotWithShape="1">
          <a:blip r:embed="rId4">
            <a:alphaModFix/>
          </a:blip>
          <a:srcRect b="0" l="0" r="0" t="0"/>
          <a:stretch/>
        </p:blipFill>
        <p:spPr>
          <a:xfrm>
            <a:off x="838200" y="2206379"/>
            <a:ext cx="5307739" cy="6572473"/>
          </a:xfrm>
          <a:prstGeom prst="roundRect">
            <a:avLst>
              <a:gd fmla="val 8766" name="adj"/>
            </a:avLst>
          </a:prstGeom>
          <a:noFill/>
          <a:ln>
            <a:noFill/>
          </a:ln>
        </p:spPr>
      </p:pic>
      <p:sp>
        <p:nvSpPr>
          <p:cNvPr id="371" name="Google Shape;371;p17"/>
          <p:cNvSpPr txBox="1"/>
          <p:nvPr/>
        </p:nvSpPr>
        <p:spPr>
          <a:xfrm>
            <a:off x="1344950" y="612028"/>
            <a:ext cx="7388820" cy="12187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600">
                <a:solidFill>
                  <a:srgbClr val="545454"/>
                </a:solidFill>
                <a:latin typeface="Arima Madurai"/>
                <a:ea typeface="Arima Madurai"/>
                <a:cs typeface="Arima Madurai"/>
                <a:sym typeface="Arima Madurai"/>
              </a:rPr>
              <a:t>I. TÌM HIỂU CHUNG</a:t>
            </a:r>
            <a:endParaRPr/>
          </a:p>
        </p:txBody>
      </p:sp>
      <p:sp>
        <p:nvSpPr>
          <p:cNvPr id="372" name="Google Shape;372;p17"/>
          <p:cNvSpPr txBox="1"/>
          <p:nvPr/>
        </p:nvSpPr>
        <p:spPr>
          <a:xfrm>
            <a:off x="11645555" y="760181"/>
            <a:ext cx="528364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1. Về tác giả</a:t>
            </a:r>
            <a:endParaRPr sz="7200">
              <a:solidFill>
                <a:schemeClr val="lt1"/>
              </a:solidFill>
              <a:latin typeface="Arial"/>
              <a:ea typeface="Arial"/>
              <a:cs typeface="Arial"/>
              <a:sym typeface="Arial"/>
            </a:endParaRPr>
          </a:p>
        </p:txBody>
      </p:sp>
      <p:sp>
        <p:nvSpPr>
          <p:cNvPr id="373" name="Google Shape;373;p17"/>
          <p:cNvSpPr txBox="1"/>
          <p:nvPr/>
        </p:nvSpPr>
        <p:spPr>
          <a:xfrm>
            <a:off x="7051795" y="2432397"/>
            <a:ext cx="10017005" cy="6647974"/>
          </a:xfrm>
          <a:prstGeom prst="rect">
            <a:avLst/>
          </a:prstGeom>
          <a:noFill/>
          <a:ln>
            <a:noFill/>
          </a:ln>
        </p:spPr>
        <p:txBody>
          <a:bodyPr anchorCtr="0" anchor="t" bIns="0" lIns="0" spcFirstLastPara="1" rIns="0" wrap="square" tIns="0">
            <a:spAutoFit/>
          </a:bodyPr>
          <a:lstStyle/>
          <a:p>
            <a:pPr indent="-685800" lvl="0" marL="685800" marR="0" rtl="0" algn="l">
              <a:lnSpc>
                <a:spcPct val="120000"/>
              </a:lnSpc>
              <a:spcBef>
                <a:spcPts val="0"/>
              </a:spcBef>
              <a:spcAft>
                <a:spcPts val="0"/>
              </a:spcAft>
              <a:buClr>
                <a:srgbClr val="545454"/>
              </a:buClr>
              <a:buSzPts val="6000"/>
              <a:buFont typeface="Arial"/>
              <a:buChar char="•"/>
            </a:pPr>
            <a:r>
              <a:rPr lang="vi-VN" sz="6000">
                <a:solidFill>
                  <a:srgbClr val="545454"/>
                </a:solidFill>
                <a:latin typeface="Arima Madurai"/>
                <a:ea typeface="Arima Madurai"/>
                <a:cs typeface="Arima Madurai"/>
                <a:sym typeface="Arima Madurai"/>
              </a:rPr>
              <a:t>Puskin là “mặt trời của thi ca Nga”</a:t>
            </a:r>
            <a:endParaRPr/>
          </a:p>
          <a:p>
            <a:pPr indent="-685800" lvl="0" marL="685800" marR="0" rtl="0" algn="l">
              <a:lnSpc>
                <a:spcPct val="120000"/>
              </a:lnSpc>
              <a:spcBef>
                <a:spcPts val="0"/>
              </a:spcBef>
              <a:spcAft>
                <a:spcPts val="0"/>
              </a:spcAft>
              <a:buClr>
                <a:srgbClr val="545454"/>
              </a:buClr>
              <a:buSzPts val="6000"/>
              <a:buFont typeface="Arial"/>
              <a:buChar char="•"/>
            </a:pPr>
            <a:r>
              <a:rPr lang="vi-VN" sz="6000">
                <a:solidFill>
                  <a:srgbClr val="545454"/>
                </a:solidFill>
                <a:latin typeface="Arima Madurai"/>
                <a:ea typeface="Arima Madurai"/>
                <a:cs typeface="Arima Madurai"/>
                <a:sym typeface="Arima Madurai"/>
              </a:rPr>
              <a:t>Ông viết đa dạng thể loại: tiểu thuyết bằng thơ, trường ca, truyện ngắn, kịch, thơ trữ tình. </a:t>
            </a:r>
            <a:endParaRPr/>
          </a:p>
        </p:txBody>
      </p:sp>
      <p:pic>
        <p:nvPicPr>
          <p:cNvPr id="374" name="Google Shape;374;p17"/>
          <p:cNvPicPr preferRelativeResize="0"/>
          <p:nvPr/>
        </p:nvPicPr>
        <p:blipFill rotWithShape="1">
          <a:blip r:embed="rId3">
            <a:alphaModFix/>
          </a:blip>
          <a:srcRect b="0" l="0" r="0" t="0"/>
          <a:stretch/>
        </p:blipFill>
        <p:spPr>
          <a:xfrm rot="-2161765">
            <a:off x="328117" y="2287125"/>
            <a:ext cx="819714" cy="936816"/>
          </a:xfrm>
          <a:prstGeom prst="rect">
            <a:avLst/>
          </a:prstGeom>
          <a:noFill/>
          <a:ln>
            <a:noFill/>
          </a:ln>
        </p:spPr>
      </p:pic>
      <p:pic>
        <p:nvPicPr>
          <p:cNvPr id="375" name="Google Shape;375;p17"/>
          <p:cNvPicPr preferRelativeResize="0"/>
          <p:nvPr/>
        </p:nvPicPr>
        <p:blipFill rotWithShape="1">
          <a:blip r:embed="rId5">
            <a:alphaModFix/>
          </a:blip>
          <a:srcRect b="0" l="0" r="0" t="0"/>
          <a:stretch/>
        </p:blipFill>
        <p:spPr>
          <a:xfrm rot="980460">
            <a:off x="1669452" y="1565968"/>
            <a:ext cx="819714" cy="936816"/>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750"/>
                                        <p:tgtEl>
                                          <p:spTgt spid="3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379" name="Shape 379"/>
        <p:cNvGrpSpPr/>
        <p:nvPr/>
      </p:nvGrpSpPr>
      <p:grpSpPr>
        <a:xfrm>
          <a:off x="0" y="0"/>
          <a:ext cx="0" cy="0"/>
          <a:chOff x="0" y="0"/>
          <a:chExt cx="0" cy="0"/>
        </a:xfrm>
      </p:grpSpPr>
      <p:sp>
        <p:nvSpPr>
          <p:cNvPr id="380" name="Google Shape;380;p18"/>
          <p:cNvSpPr/>
          <p:nvPr/>
        </p:nvSpPr>
        <p:spPr>
          <a:xfrm>
            <a:off x="12496800" y="571500"/>
            <a:ext cx="6045640" cy="1164678"/>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18"/>
          <p:cNvSpPr/>
          <p:nvPr/>
        </p:nvSpPr>
        <p:spPr>
          <a:xfrm>
            <a:off x="533400" y="2039870"/>
            <a:ext cx="5901355" cy="698983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2" name="Google Shape;382;p18"/>
          <p:cNvPicPr preferRelativeResize="0"/>
          <p:nvPr/>
        </p:nvPicPr>
        <p:blipFill rotWithShape="1">
          <a:blip r:embed="rId3">
            <a:alphaModFix/>
          </a:blip>
          <a:srcRect b="0" l="0" r="0" t="0"/>
          <a:stretch/>
        </p:blipFill>
        <p:spPr>
          <a:xfrm>
            <a:off x="275693" y="280536"/>
            <a:ext cx="1831257" cy="2092865"/>
          </a:xfrm>
          <a:prstGeom prst="rect">
            <a:avLst/>
          </a:prstGeom>
          <a:noFill/>
          <a:ln>
            <a:noFill/>
          </a:ln>
        </p:spPr>
      </p:pic>
      <p:pic>
        <p:nvPicPr>
          <p:cNvPr id="383" name="Google Shape;383;p18"/>
          <p:cNvPicPr preferRelativeResize="0"/>
          <p:nvPr/>
        </p:nvPicPr>
        <p:blipFill rotWithShape="1">
          <a:blip r:embed="rId4">
            <a:alphaModFix/>
          </a:blip>
          <a:srcRect b="0" l="0" r="0" t="0"/>
          <a:stretch/>
        </p:blipFill>
        <p:spPr>
          <a:xfrm rot="907055">
            <a:off x="5841944" y="6985180"/>
            <a:ext cx="1430951" cy="1635372"/>
          </a:xfrm>
          <a:prstGeom prst="rect">
            <a:avLst/>
          </a:prstGeom>
          <a:noFill/>
          <a:ln>
            <a:noFill/>
          </a:ln>
        </p:spPr>
      </p:pic>
      <p:pic>
        <p:nvPicPr>
          <p:cNvPr id="384" name="Google Shape;384;p18"/>
          <p:cNvPicPr preferRelativeResize="0"/>
          <p:nvPr/>
        </p:nvPicPr>
        <p:blipFill rotWithShape="1">
          <a:blip r:embed="rId5">
            <a:alphaModFix/>
          </a:blip>
          <a:srcRect b="0" l="0" r="0" t="0"/>
          <a:stretch/>
        </p:blipFill>
        <p:spPr>
          <a:xfrm>
            <a:off x="838200" y="2206379"/>
            <a:ext cx="5307739" cy="6572473"/>
          </a:xfrm>
          <a:prstGeom prst="roundRect">
            <a:avLst>
              <a:gd fmla="val 8766" name="adj"/>
            </a:avLst>
          </a:prstGeom>
          <a:noFill/>
          <a:ln>
            <a:noFill/>
          </a:ln>
        </p:spPr>
      </p:pic>
      <p:pic>
        <p:nvPicPr>
          <p:cNvPr id="385" name="Google Shape;385;p18"/>
          <p:cNvPicPr preferRelativeResize="0"/>
          <p:nvPr/>
        </p:nvPicPr>
        <p:blipFill rotWithShape="1">
          <a:blip r:embed="rId3">
            <a:alphaModFix/>
          </a:blip>
          <a:srcRect b="0" l="0" r="0" t="0"/>
          <a:stretch/>
        </p:blipFill>
        <p:spPr>
          <a:xfrm rot="1130623">
            <a:off x="5987715" y="8613158"/>
            <a:ext cx="743184" cy="849353"/>
          </a:xfrm>
          <a:prstGeom prst="rect">
            <a:avLst/>
          </a:prstGeom>
          <a:noFill/>
          <a:ln>
            <a:noFill/>
          </a:ln>
        </p:spPr>
      </p:pic>
      <p:pic>
        <p:nvPicPr>
          <p:cNvPr id="386" name="Google Shape;386;p18"/>
          <p:cNvPicPr preferRelativeResize="0"/>
          <p:nvPr/>
        </p:nvPicPr>
        <p:blipFill rotWithShape="1">
          <a:blip r:embed="rId6">
            <a:alphaModFix/>
          </a:blip>
          <a:srcRect b="0" l="0" r="0" t="0"/>
          <a:stretch/>
        </p:blipFill>
        <p:spPr>
          <a:xfrm rot="-1628223">
            <a:off x="5029713" y="7841502"/>
            <a:ext cx="1247478" cy="1425689"/>
          </a:xfrm>
          <a:prstGeom prst="rect">
            <a:avLst/>
          </a:prstGeom>
          <a:noFill/>
          <a:ln>
            <a:noFill/>
          </a:ln>
        </p:spPr>
      </p:pic>
      <p:sp>
        <p:nvSpPr>
          <p:cNvPr id="387" name="Google Shape;387;p18"/>
          <p:cNvSpPr txBox="1"/>
          <p:nvPr/>
        </p:nvSpPr>
        <p:spPr>
          <a:xfrm>
            <a:off x="1344950" y="612028"/>
            <a:ext cx="7388820" cy="12187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600">
                <a:solidFill>
                  <a:srgbClr val="545454"/>
                </a:solidFill>
                <a:latin typeface="Arima Madurai"/>
                <a:ea typeface="Arima Madurai"/>
                <a:cs typeface="Arima Madurai"/>
                <a:sym typeface="Arima Madurai"/>
              </a:rPr>
              <a:t>I. TÌM HIỂU CHUNG</a:t>
            </a:r>
            <a:endParaRPr/>
          </a:p>
        </p:txBody>
      </p:sp>
      <p:sp>
        <p:nvSpPr>
          <p:cNvPr id="388" name="Google Shape;388;p18"/>
          <p:cNvSpPr txBox="1"/>
          <p:nvPr/>
        </p:nvSpPr>
        <p:spPr>
          <a:xfrm>
            <a:off x="13266679" y="461983"/>
            <a:ext cx="528364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1. Về tác giả</a:t>
            </a:r>
            <a:endParaRPr/>
          </a:p>
        </p:txBody>
      </p:sp>
      <p:sp>
        <p:nvSpPr>
          <p:cNvPr id="389" name="Google Shape;389;p18"/>
          <p:cNvSpPr txBox="1"/>
          <p:nvPr/>
        </p:nvSpPr>
        <p:spPr>
          <a:xfrm>
            <a:off x="6880371" y="2755533"/>
            <a:ext cx="10434413" cy="517064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600">
                <a:solidFill>
                  <a:srgbClr val="545454"/>
                </a:solidFill>
                <a:latin typeface="Arima Madurai"/>
                <a:ea typeface="Arima Madurai"/>
                <a:cs typeface="Arima Madurai"/>
                <a:sym typeface="Arima Madurai"/>
              </a:rPr>
              <a:t>- Sáng tác của Puskin thể hiện: </a:t>
            </a:r>
            <a:endParaRPr/>
          </a:p>
          <a:p>
            <a:pPr indent="-685800" lvl="0" marL="685800" marR="0" rtl="0" algn="just">
              <a:lnSpc>
                <a:spcPct val="120000"/>
              </a:lnSpc>
              <a:spcBef>
                <a:spcPts val="0"/>
              </a:spcBef>
              <a:spcAft>
                <a:spcPts val="0"/>
              </a:spcAft>
              <a:buClr>
                <a:srgbClr val="545454"/>
              </a:buClr>
              <a:buSzPts val="5600"/>
              <a:buFont typeface="Arial"/>
              <a:buChar char="•"/>
            </a:pPr>
            <a:r>
              <a:rPr lang="vi-VN" sz="5600">
                <a:solidFill>
                  <a:srgbClr val="545454"/>
                </a:solidFill>
                <a:latin typeface="Arima Madurai"/>
                <a:ea typeface="Arima Madurai"/>
                <a:cs typeface="Arima Madurai"/>
                <a:sym typeface="Arima Madurai"/>
              </a:rPr>
              <a:t>Tâm hồn nhân dân Nga khát khao tự do và tình yêu. </a:t>
            </a:r>
            <a:endParaRPr/>
          </a:p>
          <a:p>
            <a:pPr indent="-685800" lvl="0" marL="685800" marR="0" rtl="0" algn="just">
              <a:lnSpc>
                <a:spcPct val="120000"/>
              </a:lnSpc>
              <a:spcBef>
                <a:spcPts val="0"/>
              </a:spcBef>
              <a:spcAft>
                <a:spcPts val="0"/>
              </a:spcAft>
              <a:buClr>
                <a:srgbClr val="545454"/>
              </a:buClr>
              <a:buSzPts val="5600"/>
              <a:buFont typeface="Arial"/>
              <a:buChar char="•"/>
            </a:pPr>
            <a:r>
              <a:rPr lang="vi-VN" sz="5600">
                <a:solidFill>
                  <a:srgbClr val="545454"/>
                </a:solidFill>
                <a:latin typeface="Arima Madurai"/>
                <a:ea typeface="Arima Madurai"/>
                <a:cs typeface="Arima Madurai"/>
                <a:sym typeface="Arima Madurai"/>
              </a:rPr>
              <a:t>Tiếng nói Nga trong sáng, thuần khiết, giản dị, chân thực</a:t>
            </a:r>
            <a:endParaRPr sz="5600">
              <a:solidFill>
                <a:srgbClr val="545454"/>
              </a:solidFill>
              <a:latin typeface="Arima Madurai"/>
              <a:ea typeface="Arima Madurai"/>
              <a:cs typeface="Arima Madurai"/>
              <a:sym typeface="Arima Madurai"/>
            </a:endParaRPr>
          </a:p>
        </p:txBody>
      </p:sp>
      <p:pic>
        <p:nvPicPr>
          <p:cNvPr id="390" name="Google Shape;390;p18"/>
          <p:cNvPicPr preferRelativeResize="0"/>
          <p:nvPr/>
        </p:nvPicPr>
        <p:blipFill rotWithShape="1">
          <a:blip r:embed="rId3">
            <a:alphaModFix/>
          </a:blip>
          <a:srcRect b="0" l="0" r="0" t="0"/>
          <a:stretch/>
        </p:blipFill>
        <p:spPr>
          <a:xfrm rot="-2161765">
            <a:off x="328117" y="2287125"/>
            <a:ext cx="819714" cy="936816"/>
          </a:xfrm>
          <a:prstGeom prst="rect">
            <a:avLst/>
          </a:prstGeom>
          <a:noFill/>
          <a:ln>
            <a:noFill/>
          </a:ln>
        </p:spPr>
      </p:pic>
      <p:pic>
        <p:nvPicPr>
          <p:cNvPr id="391" name="Google Shape;391;p18"/>
          <p:cNvPicPr preferRelativeResize="0"/>
          <p:nvPr/>
        </p:nvPicPr>
        <p:blipFill rotWithShape="1">
          <a:blip r:embed="rId7">
            <a:alphaModFix/>
          </a:blip>
          <a:srcRect b="0" l="0" r="0" t="0"/>
          <a:stretch/>
        </p:blipFill>
        <p:spPr>
          <a:xfrm rot="980460">
            <a:off x="1611688" y="1654717"/>
            <a:ext cx="819714" cy="936816"/>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750"/>
                                        <p:tgtEl>
                                          <p:spTgt spid="3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395" name="Shape 395"/>
        <p:cNvGrpSpPr/>
        <p:nvPr/>
      </p:nvGrpSpPr>
      <p:grpSpPr>
        <a:xfrm>
          <a:off x="0" y="0"/>
          <a:ext cx="0" cy="0"/>
          <a:chOff x="0" y="0"/>
          <a:chExt cx="0" cy="0"/>
        </a:xfrm>
      </p:grpSpPr>
      <p:sp>
        <p:nvSpPr>
          <p:cNvPr id="396" name="Google Shape;396;p19"/>
          <p:cNvSpPr/>
          <p:nvPr/>
        </p:nvSpPr>
        <p:spPr>
          <a:xfrm>
            <a:off x="11885302" y="612028"/>
            <a:ext cx="6045640" cy="1164678"/>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9"/>
          <p:cNvSpPr/>
          <p:nvPr/>
        </p:nvSpPr>
        <p:spPr>
          <a:xfrm>
            <a:off x="339412" y="2184388"/>
            <a:ext cx="5901355" cy="6331511"/>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8" name="Google Shape;398;p19"/>
          <p:cNvPicPr preferRelativeResize="0"/>
          <p:nvPr/>
        </p:nvPicPr>
        <p:blipFill rotWithShape="1">
          <a:blip r:embed="rId3">
            <a:alphaModFix/>
          </a:blip>
          <a:srcRect b="0" l="0" r="0" t="0"/>
          <a:stretch/>
        </p:blipFill>
        <p:spPr>
          <a:xfrm>
            <a:off x="357058" y="258463"/>
            <a:ext cx="1831257" cy="2092865"/>
          </a:xfrm>
          <a:prstGeom prst="rect">
            <a:avLst/>
          </a:prstGeom>
          <a:noFill/>
          <a:ln>
            <a:noFill/>
          </a:ln>
        </p:spPr>
      </p:pic>
      <p:sp>
        <p:nvSpPr>
          <p:cNvPr id="399" name="Google Shape;399;p19"/>
          <p:cNvSpPr txBox="1"/>
          <p:nvPr/>
        </p:nvSpPr>
        <p:spPr>
          <a:xfrm>
            <a:off x="1344950" y="612028"/>
            <a:ext cx="7388820" cy="12187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600">
                <a:solidFill>
                  <a:srgbClr val="545454"/>
                </a:solidFill>
                <a:latin typeface="Arima Madurai"/>
                <a:ea typeface="Arima Madurai"/>
                <a:cs typeface="Arima Madurai"/>
                <a:sym typeface="Arima Madurai"/>
              </a:rPr>
              <a:t>I. TÌM HIỂU CHUNG</a:t>
            </a:r>
            <a:endParaRPr/>
          </a:p>
        </p:txBody>
      </p:sp>
      <p:sp>
        <p:nvSpPr>
          <p:cNvPr id="400" name="Google Shape;400;p19"/>
          <p:cNvSpPr txBox="1"/>
          <p:nvPr/>
        </p:nvSpPr>
        <p:spPr>
          <a:xfrm>
            <a:off x="12392862" y="563725"/>
            <a:ext cx="528364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2. Về tác phẩm</a:t>
            </a:r>
            <a:endParaRPr/>
          </a:p>
        </p:txBody>
      </p:sp>
      <p:sp>
        <p:nvSpPr>
          <p:cNvPr id="401" name="Google Shape;401;p19"/>
          <p:cNvSpPr txBox="1"/>
          <p:nvPr/>
        </p:nvSpPr>
        <p:spPr>
          <a:xfrm>
            <a:off x="6523856" y="2184388"/>
            <a:ext cx="11407086" cy="6647974"/>
          </a:xfrm>
          <a:prstGeom prst="rect">
            <a:avLst/>
          </a:prstGeom>
          <a:noFill/>
          <a:ln>
            <a:noFill/>
          </a:ln>
        </p:spPr>
        <p:txBody>
          <a:bodyPr anchorCtr="0" anchor="t" bIns="0" lIns="0" spcFirstLastPara="1" rIns="0" wrap="square" tIns="0">
            <a:spAutoFit/>
          </a:bodyPr>
          <a:lstStyle/>
          <a:p>
            <a:pPr indent="-685800" lvl="0" marL="685800" marR="0" rtl="0" algn="just">
              <a:lnSpc>
                <a:spcPct val="120000"/>
              </a:lnSpc>
              <a:spcBef>
                <a:spcPts val="0"/>
              </a:spcBef>
              <a:spcAft>
                <a:spcPts val="0"/>
              </a:spcAft>
              <a:buClr>
                <a:srgbClr val="545454"/>
              </a:buClr>
              <a:buSzPts val="6000"/>
              <a:buFont typeface="Arima Madurai"/>
              <a:buChar char="-"/>
            </a:pPr>
            <a:r>
              <a:rPr lang="vi-VN" sz="6000">
                <a:solidFill>
                  <a:srgbClr val="545454"/>
                </a:solidFill>
                <a:latin typeface="Arima Madurai"/>
                <a:ea typeface="Arima Madurai"/>
                <a:cs typeface="Arima Madurai"/>
                <a:sym typeface="Arima Madurai"/>
              </a:rPr>
              <a:t>Hoàn cảnh ra đời: </a:t>
            </a:r>
            <a:endParaRPr sz="6000">
              <a:solidFill>
                <a:srgbClr val="545454"/>
              </a:solidFill>
              <a:latin typeface="Arima Madurai"/>
              <a:ea typeface="Arima Madurai"/>
              <a:cs typeface="Arima Madurai"/>
              <a:sym typeface="Arima Madurai"/>
            </a:endParaRPr>
          </a:p>
          <a:p>
            <a:pPr indent="0" lvl="0" marL="0" marR="0" rtl="0" algn="just">
              <a:lnSpc>
                <a:spcPct val="120000"/>
              </a:lnSpc>
              <a:spcBef>
                <a:spcPts val="0"/>
              </a:spcBef>
              <a:spcAft>
                <a:spcPts val="0"/>
              </a:spcAft>
              <a:buNone/>
            </a:pPr>
            <a:r>
              <a:rPr lang="vi-VN" sz="6000">
                <a:solidFill>
                  <a:srgbClr val="545454"/>
                </a:solidFill>
                <a:latin typeface="Arima Madurai"/>
                <a:ea typeface="Arima Madurai"/>
                <a:cs typeface="Arima Madurai"/>
                <a:sym typeface="Arima Madurai"/>
              </a:rPr>
              <a:t>Bài thơ được viết 1829 – được khơi nguồn từ mối tình đơn phương của nhà thơ với nàng Ô – lê – nhi – </a:t>
            </a:r>
            <a:r>
              <a:rPr lang="vi-VN" sz="5400">
                <a:solidFill>
                  <a:srgbClr val="545454"/>
                </a:solidFill>
                <a:latin typeface="Arima Madurai"/>
                <a:ea typeface="Arima Madurai"/>
                <a:cs typeface="Arima Madurai"/>
                <a:sym typeface="Arima Madurai"/>
              </a:rPr>
              <a:t>na. </a:t>
            </a:r>
            <a:endParaRPr sz="5400">
              <a:solidFill>
                <a:srgbClr val="545454"/>
              </a:solidFill>
              <a:latin typeface="Arima Madurai"/>
              <a:ea typeface="Arima Madurai"/>
              <a:cs typeface="Arima Madurai"/>
              <a:sym typeface="Arima Madurai"/>
            </a:endParaRPr>
          </a:p>
          <a:p>
            <a:pPr indent="0" lvl="0" marL="0" marR="0" rtl="0" algn="just">
              <a:lnSpc>
                <a:spcPct val="120000"/>
              </a:lnSpc>
              <a:spcBef>
                <a:spcPts val="0"/>
              </a:spcBef>
              <a:spcAft>
                <a:spcPts val="0"/>
              </a:spcAft>
              <a:buNone/>
            </a:pPr>
            <a:r>
              <a:t/>
            </a:r>
            <a:endParaRPr sz="6000">
              <a:solidFill>
                <a:srgbClr val="545454"/>
              </a:solidFill>
              <a:latin typeface="Arima Madurai"/>
              <a:ea typeface="Arima Madurai"/>
              <a:cs typeface="Arima Madurai"/>
              <a:sym typeface="Arima Madurai"/>
            </a:endParaRPr>
          </a:p>
        </p:txBody>
      </p:sp>
      <p:pic>
        <p:nvPicPr>
          <p:cNvPr id="402" name="Google Shape;402;p19"/>
          <p:cNvPicPr preferRelativeResize="0"/>
          <p:nvPr/>
        </p:nvPicPr>
        <p:blipFill rotWithShape="1">
          <a:blip r:embed="rId3">
            <a:alphaModFix/>
          </a:blip>
          <a:srcRect b="0" l="0" r="0" t="0"/>
          <a:stretch/>
        </p:blipFill>
        <p:spPr>
          <a:xfrm rot="-2161765">
            <a:off x="328118" y="2073631"/>
            <a:ext cx="819714" cy="936816"/>
          </a:xfrm>
          <a:prstGeom prst="rect">
            <a:avLst/>
          </a:prstGeom>
          <a:noFill/>
          <a:ln>
            <a:noFill/>
          </a:ln>
        </p:spPr>
      </p:pic>
      <p:pic>
        <p:nvPicPr>
          <p:cNvPr id="403" name="Google Shape;403;p19"/>
          <p:cNvPicPr preferRelativeResize="0"/>
          <p:nvPr/>
        </p:nvPicPr>
        <p:blipFill rotWithShape="1">
          <a:blip r:embed="rId4">
            <a:alphaModFix/>
          </a:blip>
          <a:srcRect b="0" l="0" r="0" t="0"/>
          <a:stretch/>
        </p:blipFill>
        <p:spPr>
          <a:xfrm rot="980460">
            <a:off x="1486607" y="1737652"/>
            <a:ext cx="1063113" cy="1214986"/>
          </a:xfrm>
          <a:prstGeom prst="rect">
            <a:avLst/>
          </a:prstGeom>
          <a:noFill/>
          <a:ln>
            <a:noFill/>
          </a:ln>
        </p:spPr>
      </p:pic>
      <p:pic>
        <p:nvPicPr>
          <p:cNvPr id="404" name="Google Shape;404;p19"/>
          <p:cNvPicPr preferRelativeResize="0"/>
          <p:nvPr/>
        </p:nvPicPr>
        <p:blipFill rotWithShape="1">
          <a:blip r:embed="rId5">
            <a:alphaModFix/>
          </a:blip>
          <a:srcRect b="0" l="0" r="0" t="0"/>
          <a:stretch/>
        </p:blipFill>
        <p:spPr>
          <a:xfrm>
            <a:off x="659238" y="2974117"/>
            <a:ext cx="5213417" cy="4849690"/>
          </a:xfrm>
          <a:prstGeom prst="roundRect">
            <a:avLst>
              <a:gd fmla="val 9122" name="adj"/>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750"/>
                                        <p:tgtEl>
                                          <p:spTgt spid="4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5F1"/>
        </a:solidFill>
      </p:bgPr>
    </p:bg>
    <p:spTree>
      <p:nvGrpSpPr>
        <p:cNvPr id="97" name="Shape 97"/>
        <p:cNvGrpSpPr/>
        <p:nvPr/>
      </p:nvGrpSpPr>
      <p:grpSpPr>
        <a:xfrm>
          <a:off x="0" y="0"/>
          <a:ext cx="0" cy="0"/>
          <a:chOff x="0" y="0"/>
          <a:chExt cx="0" cy="0"/>
        </a:xfrm>
      </p:grpSpPr>
      <p:sp>
        <p:nvSpPr>
          <p:cNvPr id="98" name="Google Shape;98;p2"/>
          <p:cNvSpPr/>
          <p:nvPr/>
        </p:nvSpPr>
        <p:spPr>
          <a:xfrm>
            <a:off x="664926" y="495300"/>
            <a:ext cx="10231673" cy="6781800"/>
          </a:xfrm>
          <a:prstGeom prst="roundRect">
            <a:avLst>
              <a:gd fmla="val 1010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
          <p:cNvSpPr txBox="1"/>
          <p:nvPr/>
        </p:nvSpPr>
        <p:spPr>
          <a:xfrm>
            <a:off x="850636" y="495300"/>
            <a:ext cx="10439400" cy="644131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8800">
                <a:solidFill>
                  <a:srgbClr val="74959A"/>
                </a:solidFill>
                <a:latin typeface="Arial"/>
                <a:ea typeface="Arial"/>
                <a:cs typeface="Arial"/>
                <a:sym typeface="Arial"/>
              </a:rPr>
              <a:t>Đây là một con sông dài nhất Châu Âu, nằm ở phía tây nước Nga</a:t>
            </a:r>
            <a:endParaRPr/>
          </a:p>
        </p:txBody>
      </p:sp>
      <p:pic>
        <p:nvPicPr>
          <p:cNvPr id="100" name="Google Shape;100;p2"/>
          <p:cNvPicPr preferRelativeResize="0"/>
          <p:nvPr/>
        </p:nvPicPr>
        <p:blipFill rotWithShape="1">
          <a:blip r:embed="rId3">
            <a:alphaModFix/>
          </a:blip>
          <a:srcRect b="0" l="0" r="0" t="17670"/>
          <a:stretch/>
        </p:blipFill>
        <p:spPr>
          <a:xfrm>
            <a:off x="11216640" y="865418"/>
            <a:ext cx="6421673" cy="3965247"/>
          </a:xfrm>
          <a:prstGeom prst="roundRect">
            <a:avLst>
              <a:gd fmla="val 9365" name="adj"/>
            </a:avLst>
          </a:prstGeom>
          <a:noFill/>
          <a:ln>
            <a:noFill/>
          </a:ln>
        </p:spPr>
      </p:pic>
      <p:pic>
        <p:nvPicPr>
          <p:cNvPr id="101" name="Google Shape;101;p2"/>
          <p:cNvPicPr preferRelativeResize="0"/>
          <p:nvPr/>
        </p:nvPicPr>
        <p:blipFill rotWithShape="1">
          <a:blip r:embed="rId4">
            <a:alphaModFix/>
          </a:blip>
          <a:srcRect b="0" l="0" r="0" t="0"/>
          <a:stretch/>
        </p:blipFill>
        <p:spPr>
          <a:xfrm>
            <a:off x="11216640" y="5494435"/>
            <a:ext cx="6406433" cy="3965247"/>
          </a:xfrm>
          <a:prstGeom prst="roundRect">
            <a:avLst>
              <a:gd fmla="val 7827" name="adj"/>
            </a:avLst>
          </a:prstGeom>
          <a:noFill/>
          <a:ln>
            <a:noFill/>
          </a:ln>
        </p:spPr>
      </p:pic>
      <p:pic>
        <p:nvPicPr>
          <p:cNvPr id="102" name="Google Shape;102;p2">
            <a:hlinkClick action="ppaction://hlinksldjump" r:id="rId5"/>
          </p:cNvPr>
          <p:cNvPicPr preferRelativeResize="0"/>
          <p:nvPr/>
        </p:nvPicPr>
        <p:blipFill rotWithShape="1">
          <a:blip r:embed="rId6">
            <a:alphaModFix/>
          </a:blip>
          <a:srcRect b="0" l="0" r="0" t="0"/>
          <a:stretch/>
        </p:blipFill>
        <p:spPr>
          <a:xfrm>
            <a:off x="113459" y="9258300"/>
            <a:ext cx="737177" cy="737177"/>
          </a:xfrm>
          <a:prstGeom prst="rect">
            <a:avLst/>
          </a:prstGeom>
          <a:noFill/>
          <a:ln>
            <a:noFill/>
          </a:ln>
        </p:spPr>
      </p:pic>
      <p:grpSp>
        <p:nvGrpSpPr>
          <p:cNvPr id="103" name="Google Shape;103;p2"/>
          <p:cNvGrpSpPr/>
          <p:nvPr/>
        </p:nvGrpSpPr>
        <p:grpSpPr>
          <a:xfrm>
            <a:off x="850636" y="7647301"/>
            <a:ext cx="9893564" cy="1812381"/>
            <a:chOff x="850636" y="7647301"/>
            <a:chExt cx="9893564" cy="1812381"/>
          </a:xfrm>
        </p:grpSpPr>
        <p:sp>
          <p:nvSpPr>
            <p:cNvPr id="104" name="Google Shape;104;p2"/>
            <p:cNvSpPr/>
            <p:nvPr/>
          </p:nvSpPr>
          <p:spPr>
            <a:xfrm>
              <a:off x="850636" y="7647301"/>
              <a:ext cx="9893564" cy="1812381"/>
            </a:xfrm>
            <a:prstGeom prst="roundRect">
              <a:avLst>
                <a:gd fmla="val 14144" name="adj"/>
              </a:avLst>
            </a:prstGeom>
            <a:solidFill>
              <a:srgbClr val="4953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95371"/>
                </a:solidFill>
                <a:latin typeface="Calibri"/>
                <a:ea typeface="Calibri"/>
                <a:cs typeface="Calibri"/>
                <a:sym typeface="Calibri"/>
              </a:endParaRPr>
            </a:p>
          </p:txBody>
        </p:sp>
        <p:sp>
          <p:nvSpPr>
            <p:cNvPr id="105" name="Google Shape;105;p2"/>
            <p:cNvSpPr txBox="1"/>
            <p:nvPr/>
          </p:nvSpPr>
          <p:spPr>
            <a:xfrm>
              <a:off x="1851661" y="7755566"/>
              <a:ext cx="8054339" cy="156613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8800">
                  <a:solidFill>
                    <a:schemeClr val="lt1"/>
                  </a:solidFill>
                  <a:latin typeface="Arial"/>
                  <a:ea typeface="Arial"/>
                  <a:cs typeface="Arial"/>
                  <a:sym typeface="Arial"/>
                </a:rPr>
                <a:t>SÔNG VOLGA</a:t>
              </a:r>
              <a:endParaRPr sz="8800">
                <a:solidFill>
                  <a:schemeClr val="lt1"/>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750"/>
                                        <p:tgtEl>
                                          <p:spTgt spid="1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408" name="Shape 408"/>
        <p:cNvGrpSpPr/>
        <p:nvPr/>
      </p:nvGrpSpPr>
      <p:grpSpPr>
        <a:xfrm>
          <a:off x="0" y="0"/>
          <a:ext cx="0" cy="0"/>
          <a:chOff x="0" y="0"/>
          <a:chExt cx="0" cy="0"/>
        </a:xfrm>
      </p:grpSpPr>
      <p:sp>
        <p:nvSpPr>
          <p:cNvPr id="409" name="Google Shape;409;p20"/>
          <p:cNvSpPr/>
          <p:nvPr/>
        </p:nvSpPr>
        <p:spPr>
          <a:xfrm>
            <a:off x="838201" y="1794280"/>
            <a:ext cx="16355500" cy="7997420"/>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0" name="Google Shape;410;p20"/>
          <p:cNvPicPr preferRelativeResize="0"/>
          <p:nvPr/>
        </p:nvPicPr>
        <p:blipFill rotWithShape="1">
          <a:blip r:embed="rId3">
            <a:alphaModFix/>
          </a:blip>
          <a:srcRect b="0" l="0" r="0" t="0"/>
          <a:stretch/>
        </p:blipFill>
        <p:spPr>
          <a:xfrm>
            <a:off x="346574" y="380004"/>
            <a:ext cx="1831257" cy="2092865"/>
          </a:xfrm>
          <a:prstGeom prst="rect">
            <a:avLst/>
          </a:prstGeom>
          <a:noFill/>
          <a:ln>
            <a:noFill/>
          </a:ln>
        </p:spPr>
      </p:pic>
      <p:sp>
        <p:nvSpPr>
          <p:cNvPr id="411" name="Google Shape;411;p20"/>
          <p:cNvSpPr txBox="1"/>
          <p:nvPr/>
        </p:nvSpPr>
        <p:spPr>
          <a:xfrm>
            <a:off x="4532900" y="-463495"/>
            <a:ext cx="8492948" cy="24186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13800">
                <a:solidFill>
                  <a:srgbClr val="545454"/>
                </a:solidFill>
                <a:latin typeface="Arial"/>
                <a:ea typeface="Arial"/>
                <a:cs typeface="Arial"/>
                <a:sym typeface="Arial"/>
              </a:rPr>
              <a:t>Tôi yêu em</a:t>
            </a:r>
            <a:endParaRPr/>
          </a:p>
        </p:txBody>
      </p:sp>
      <p:pic>
        <p:nvPicPr>
          <p:cNvPr id="412" name="Google Shape;412;p20"/>
          <p:cNvPicPr preferRelativeResize="0"/>
          <p:nvPr/>
        </p:nvPicPr>
        <p:blipFill rotWithShape="1">
          <a:blip r:embed="rId3">
            <a:alphaModFix/>
          </a:blip>
          <a:srcRect b="0" l="0" r="0" t="0"/>
          <a:stretch/>
        </p:blipFill>
        <p:spPr>
          <a:xfrm rot="-3475140">
            <a:off x="291447" y="2171293"/>
            <a:ext cx="819714" cy="936816"/>
          </a:xfrm>
          <a:prstGeom prst="rect">
            <a:avLst/>
          </a:prstGeom>
          <a:noFill/>
          <a:ln>
            <a:noFill/>
          </a:ln>
        </p:spPr>
      </p:pic>
      <p:pic>
        <p:nvPicPr>
          <p:cNvPr id="413" name="Google Shape;413;p20"/>
          <p:cNvPicPr preferRelativeResize="0"/>
          <p:nvPr/>
        </p:nvPicPr>
        <p:blipFill rotWithShape="1">
          <a:blip r:embed="rId4">
            <a:alphaModFix/>
          </a:blip>
          <a:srcRect b="0" l="0" r="0" t="0"/>
          <a:stretch/>
        </p:blipFill>
        <p:spPr>
          <a:xfrm rot="980460">
            <a:off x="1282428" y="1551453"/>
            <a:ext cx="1063113" cy="1214986"/>
          </a:xfrm>
          <a:prstGeom prst="rect">
            <a:avLst/>
          </a:prstGeom>
          <a:noFill/>
          <a:ln>
            <a:noFill/>
          </a:ln>
        </p:spPr>
      </p:pic>
      <p:pic>
        <p:nvPicPr>
          <p:cNvPr id="414" name="Google Shape;414;p20"/>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415" name="Google Shape;415;p20"/>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416" name="Google Shape;416;p20"/>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417" name="Google Shape;417;p20"/>
          <p:cNvSpPr txBox="1"/>
          <p:nvPr/>
        </p:nvSpPr>
        <p:spPr>
          <a:xfrm>
            <a:off x="3962400" y="2158946"/>
            <a:ext cx="11082886" cy="354558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Tôi yêu em: đến nay chừng có thể</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Ngọn lửa tình chưa hẳn đã tàn phai</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Nhưng không để em bận lòng thêm nữa</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Hay hồn em phải gợn bóng u hoài.</a:t>
            </a:r>
            <a:endParaRPr sz="4800">
              <a:solidFill>
                <a:srgbClr val="545454"/>
              </a:solidFill>
              <a:latin typeface="Arima Madurai"/>
              <a:ea typeface="Arima Madurai"/>
              <a:cs typeface="Arima Madurai"/>
              <a:sym typeface="Arima Madurai"/>
            </a:endParaRPr>
          </a:p>
        </p:txBody>
      </p:sp>
      <p:sp>
        <p:nvSpPr>
          <p:cNvPr id="418" name="Google Shape;418;p20"/>
          <p:cNvSpPr txBox="1"/>
          <p:nvPr/>
        </p:nvSpPr>
        <p:spPr>
          <a:xfrm>
            <a:off x="3962400" y="6112063"/>
            <a:ext cx="12268199" cy="354558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Tôi yêu em âm thầm, không hy vọng</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Lúc rụt rè, khi hậm hực lòng ghen</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Tôi yêu em, yêu chân thành, đằm thắm</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Cầu em được người tình như tôi đã yêu em.</a:t>
            </a:r>
            <a:endParaRPr sz="4800">
              <a:solidFill>
                <a:srgbClr val="545454"/>
              </a:solidFill>
              <a:latin typeface="Arima Madurai"/>
              <a:ea typeface="Arima Madurai"/>
              <a:cs typeface="Arima Madurai"/>
              <a:sym typeface="Arima Madurai"/>
            </a:endParaRPr>
          </a:p>
        </p:txBody>
      </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750"/>
                                        <p:tgtEl>
                                          <p:spTgt spid="41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422" name="Shape 422"/>
        <p:cNvGrpSpPr/>
        <p:nvPr/>
      </p:nvGrpSpPr>
      <p:grpSpPr>
        <a:xfrm>
          <a:off x="0" y="0"/>
          <a:ext cx="0" cy="0"/>
          <a:chOff x="0" y="0"/>
          <a:chExt cx="0" cy="0"/>
        </a:xfrm>
      </p:grpSpPr>
      <p:sp>
        <p:nvSpPr>
          <p:cNvPr id="423" name="Google Shape;423;p21"/>
          <p:cNvSpPr/>
          <p:nvPr/>
        </p:nvSpPr>
        <p:spPr>
          <a:xfrm>
            <a:off x="838201" y="1794280"/>
            <a:ext cx="16355500" cy="7540219"/>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4" name="Google Shape;424;p21"/>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sp>
        <p:nvSpPr>
          <p:cNvPr id="425" name="Google Shape;425;p21"/>
          <p:cNvSpPr txBox="1"/>
          <p:nvPr/>
        </p:nvSpPr>
        <p:spPr>
          <a:xfrm>
            <a:off x="4897526" y="420432"/>
            <a:ext cx="8492948" cy="13295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ma Madurai"/>
                <a:ea typeface="Arima Madurai"/>
                <a:cs typeface="Arima Madurai"/>
                <a:sym typeface="Arima Madurai"/>
              </a:rPr>
              <a:t>PHIẾU HỌC TẬP SỐ 1</a:t>
            </a:r>
            <a:endParaRPr/>
          </a:p>
        </p:txBody>
      </p:sp>
      <p:pic>
        <p:nvPicPr>
          <p:cNvPr id="426" name="Google Shape;426;p21"/>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427" name="Google Shape;427;p21"/>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428" name="Google Shape;428;p21"/>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429" name="Google Shape;429;p21"/>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430" name="Google Shape;430;p21"/>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431" name="Google Shape;431;p21"/>
          <p:cNvSpPr/>
          <p:nvPr/>
        </p:nvSpPr>
        <p:spPr>
          <a:xfrm>
            <a:off x="1483126" y="2610633"/>
            <a:ext cx="2787330" cy="934042"/>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txBox="1"/>
          <p:nvPr/>
        </p:nvSpPr>
        <p:spPr>
          <a:xfrm>
            <a:off x="1950960" y="2423646"/>
            <a:ext cx="220980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Câu 1</a:t>
            </a:r>
            <a:endParaRPr/>
          </a:p>
        </p:txBody>
      </p:sp>
      <p:sp>
        <p:nvSpPr>
          <p:cNvPr id="433" name="Google Shape;433;p21"/>
          <p:cNvSpPr txBox="1"/>
          <p:nvPr/>
        </p:nvSpPr>
        <p:spPr>
          <a:xfrm>
            <a:off x="4616822" y="2547479"/>
            <a:ext cx="12203113" cy="99719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Nhân vật trữ tình trong bài thơ là ai?</a:t>
            </a:r>
            <a:endParaRPr sz="5400">
              <a:solidFill>
                <a:srgbClr val="545454"/>
              </a:solidFill>
              <a:latin typeface="Arima Madurai"/>
              <a:ea typeface="Arima Madurai"/>
              <a:cs typeface="Arima Madurai"/>
              <a:sym typeface="Arima Madurai"/>
            </a:endParaRPr>
          </a:p>
        </p:txBody>
      </p:sp>
      <p:sp>
        <p:nvSpPr>
          <p:cNvPr id="434" name="Google Shape;434;p21"/>
          <p:cNvSpPr/>
          <p:nvPr/>
        </p:nvSpPr>
        <p:spPr>
          <a:xfrm>
            <a:off x="1480668" y="5011320"/>
            <a:ext cx="2787330" cy="934042"/>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txBox="1"/>
          <p:nvPr/>
        </p:nvSpPr>
        <p:spPr>
          <a:xfrm>
            <a:off x="1948502" y="4824333"/>
            <a:ext cx="220980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Câu 2</a:t>
            </a:r>
            <a:endParaRPr/>
          </a:p>
        </p:txBody>
      </p:sp>
      <p:sp>
        <p:nvSpPr>
          <p:cNvPr id="436" name="Google Shape;436;p21"/>
          <p:cNvSpPr txBox="1"/>
          <p:nvPr/>
        </p:nvSpPr>
        <p:spPr>
          <a:xfrm>
            <a:off x="4455527" y="4659218"/>
            <a:ext cx="12520786" cy="1994392"/>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Điệp khúc nào thể hiện cảm xúc chủ đạo của bài thơ?</a:t>
            </a:r>
            <a:endParaRPr sz="5400">
              <a:solidFill>
                <a:srgbClr val="545454"/>
              </a:solidFill>
              <a:latin typeface="Arima Madurai"/>
              <a:ea typeface="Arima Madurai"/>
              <a:cs typeface="Arima Madurai"/>
              <a:sym typeface="Arima Madurai"/>
            </a:endParaRPr>
          </a:p>
        </p:txBody>
      </p:sp>
      <p:sp>
        <p:nvSpPr>
          <p:cNvPr id="437" name="Google Shape;437;p21"/>
          <p:cNvSpPr/>
          <p:nvPr/>
        </p:nvSpPr>
        <p:spPr>
          <a:xfrm>
            <a:off x="1625070" y="7626015"/>
            <a:ext cx="2787330" cy="934042"/>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txBox="1"/>
          <p:nvPr/>
        </p:nvSpPr>
        <p:spPr>
          <a:xfrm>
            <a:off x="1966936" y="7395398"/>
            <a:ext cx="220980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Câu 3</a:t>
            </a:r>
            <a:endParaRPr/>
          </a:p>
        </p:txBody>
      </p:sp>
      <p:sp>
        <p:nvSpPr>
          <p:cNvPr id="439" name="Google Shape;439;p21"/>
          <p:cNvSpPr txBox="1"/>
          <p:nvPr/>
        </p:nvSpPr>
        <p:spPr>
          <a:xfrm>
            <a:off x="4672915" y="7628253"/>
            <a:ext cx="12520786" cy="99719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Xác định bố cục của bài thơ? </a:t>
            </a:r>
            <a:endParaRPr sz="5400">
              <a:solidFill>
                <a:srgbClr val="545454"/>
              </a:solidFill>
              <a:latin typeface="Arima Madurai"/>
              <a:ea typeface="Arima Madurai"/>
              <a:cs typeface="Arima Madurai"/>
              <a:sym typeface="Arima Madurai"/>
            </a:endParaRPr>
          </a:p>
        </p:txBody>
      </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750"/>
                                        <p:tgtEl>
                                          <p:spTgt spid="4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750"/>
                                        <p:tgtEl>
                                          <p:spTgt spid="4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750"/>
                                        <p:tgtEl>
                                          <p:spTgt spid="4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750"/>
                                        <p:tgtEl>
                                          <p:spTgt spid="4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750"/>
                                        <p:tgtEl>
                                          <p:spTgt spid="43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750"/>
                                        <p:tgtEl>
                                          <p:spTgt spid="43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750"/>
                                        <p:tgtEl>
                                          <p:spTgt spid="43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750"/>
                                        <p:tgtEl>
                                          <p:spTgt spid="4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750"/>
                                        <p:tgtEl>
                                          <p:spTgt spid="43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750"/>
                                        <p:tgtEl>
                                          <p:spTgt spid="4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443" name="Shape 443"/>
        <p:cNvGrpSpPr/>
        <p:nvPr/>
      </p:nvGrpSpPr>
      <p:grpSpPr>
        <a:xfrm>
          <a:off x="0" y="0"/>
          <a:ext cx="0" cy="0"/>
          <a:chOff x="0" y="0"/>
          <a:chExt cx="0" cy="0"/>
        </a:xfrm>
      </p:grpSpPr>
      <p:sp>
        <p:nvSpPr>
          <p:cNvPr id="444" name="Google Shape;444;p22"/>
          <p:cNvSpPr/>
          <p:nvPr/>
        </p:nvSpPr>
        <p:spPr>
          <a:xfrm>
            <a:off x="11885302" y="696260"/>
            <a:ext cx="6045640" cy="1164678"/>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339412" y="2184388"/>
            <a:ext cx="5901355" cy="6331511"/>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6" name="Google Shape;446;p22"/>
          <p:cNvPicPr preferRelativeResize="0"/>
          <p:nvPr/>
        </p:nvPicPr>
        <p:blipFill rotWithShape="1">
          <a:blip r:embed="rId3">
            <a:alphaModFix/>
          </a:blip>
          <a:srcRect b="0" l="0" r="0" t="0"/>
          <a:stretch/>
        </p:blipFill>
        <p:spPr>
          <a:xfrm>
            <a:off x="357058" y="258463"/>
            <a:ext cx="1831257" cy="2092865"/>
          </a:xfrm>
          <a:prstGeom prst="rect">
            <a:avLst/>
          </a:prstGeom>
          <a:noFill/>
          <a:ln>
            <a:noFill/>
          </a:ln>
        </p:spPr>
      </p:pic>
      <p:sp>
        <p:nvSpPr>
          <p:cNvPr id="447" name="Google Shape;447;p22"/>
          <p:cNvSpPr txBox="1"/>
          <p:nvPr/>
        </p:nvSpPr>
        <p:spPr>
          <a:xfrm>
            <a:off x="1344950" y="612028"/>
            <a:ext cx="7388820" cy="12187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600">
                <a:solidFill>
                  <a:srgbClr val="545454"/>
                </a:solidFill>
                <a:latin typeface="Arima Madurai"/>
                <a:ea typeface="Arima Madurai"/>
                <a:cs typeface="Arima Madurai"/>
                <a:sym typeface="Arima Madurai"/>
              </a:rPr>
              <a:t>I. TÌM HIỂU CHUNG</a:t>
            </a:r>
            <a:endParaRPr/>
          </a:p>
        </p:txBody>
      </p:sp>
      <p:sp>
        <p:nvSpPr>
          <p:cNvPr id="448" name="Google Shape;448;p22"/>
          <p:cNvSpPr txBox="1"/>
          <p:nvPr/>
        </p:nvSpPr>
        <p:spPr>
          <a:xfrm>
            <a:off x="12392862" y="647957"/>
            <a:ext cx="528364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2. Về tác phẩm</a:t>
            </a:r>
            <a:endParaRPr sz="7200">
              <a:solidFill>
                <a:schemeClr val="lt1"/>
              </a:solidFill>
              <a:latin typeface="Arial"/>
              <a:ea typeface="Arial"/>
              <a:cs typeface="Arial"/>
              <a:sym typeface="Arial"/>
            </a:endParaRPr>
          </a:p>
        </p:txBody>
      </p:sp>
      <p:sp>
        <p:nvSpPr>
          <p:cNvPr id="449" name="Google Shape;449;p22"/>
          <p:cNvSpPr txBox="1"/>
          <p:nvPr/>
        </p:nvSpPr>
        <p:spPr>
          <a:xfrm>
            <a:off x="6560593" y="2871930"/>
            <a:ext cx="11407086" cy="553997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 </a:t>
            </a:r>
            <a:r>
              <a:rPr lang="vi-VN" sz="6000">
                <a:solidFill>
                  <a:srgbClr val="545454"/>
                </a:solidFill>
                <a:latin typeface="Arima Madurai"/>
                <a:ea typeface="Arima Madurai"/>
                <a:cs typeface="Arima Madurai"/>
                <a:sym typeface="Arima Madurai"/>
              </a:rPr>
              <a:t>Nhân vật trữ tình trong bài thơ là nhân vật “tôi” - Puskin</a:t>
            </a:r>
            <a:endParaRPr sz="6000">
              <a:solidFill>
                <a:srgbClr val="545454"/>
              </a:solidFill>
              <a:latin typeface="Arima Madurai"/>
              <a:ea typeface="Arima Madurai"/>
              <a:cs typeface="Arima Madurai"/>
              <a:sym typeface="Arima Madurai"/>
            </a:endParaRPr>
          </a:p>
          <a:p>
            <a:pPr indent="0" lvl="0" marL="0" marR="0" rtl="0" algn="just">
              <a:lnSpc>
                <a:spcPct val="120000"/>
              </a:lnSpc>
              <a:spcBef>
                <a:spcPts val="0"/>
              </a:spcBef>
              <a:spcAft>
                <a:spcPts val="0"/>
              </a:spcAft>
              <a:buNone/>
            </a:pPr>
            <a:r>
              <a:rPr lang="vi-VN" sz="6000">
                <a:solidFill>
                  <a:srgbClr val="545454"/>
                </a:solidFill>
                <a:latin typeface="Arima Madurai"/>
                <a:ea typeface="Arima Madurai"/>
                <a:cs typeface="Arima Madurai"/>
                <a:sym typeface="Arima Madurai"/>
              </a:rPr>
              <a:t>– Cảm xúc chủ đạo của bài thơ: Điệp khúc “tôi yêu em”</a:t>
            </a:r>
            <a:endParaRPr/>
          </a:p>
          <a:p>
            <a:pPr indent="0" lvl="0" marL="0" marR="0" rtl="0" algn="just">
              <a:lnSpc>
                <a:spcPct val="120000"/>
              </a:lnSpc>
              <a:spcBef>
                <a:spcPts val="0"/>
              </a:spcBef>
              <a:spcAft>
                <a:spcPts val="0"/>
              </a:spcAft>
              <a:buNone/>
            </a:pPr>
            <a:r>
              <a:t/>
            </a:r>
            <a:endParaRPr sz="6000">
              <a:solidFill>
                <a:srgbClr val="545454"/>
              </a:solidFill>
              <a:latin typeface="Arima Madurai"/>
              <a:ea typeface="Arima Madurai"/>
              <a:cs typeface="Arima Madurai"/>
              <a:sym typeface="Arima Madurai"/>
            </a:endParaRPr>
          </a:p>
        </p:txBody>
      </p:sp>
      <p:pic>
        <p:nvPicPr>
          <p:cNvPr id="450" name="Google Shape;450;p22"/>
          <p:cNvPicPr preferRelativeResize="0"/>
          <p:nvPr/>
        </p:nvPicPr>
        <p:blipFill rotWithShape="1">
          <a:blip r:embed="rId3">
            <a:alphaModFix/>
          </a:blip>
          <a:srcRect b="0" l="0" r="0" t="0"/>
          <a:stretch/>
        </p:blipFill>
        <p:spPr>
          <a:xfrm rot="-2161765">
            <a:off x="328118" y="2073631"/>
            <a:ext cx="819714" cy="936816"/>
          </a:xfrm>
          <a:prstGeom prst="rect">
            <a:avLst/>
          </a:prstGeom>
          <a:noFill/>
          <a:ln>
            <a:noFill/>
          </a:ln>
        </p:spPr>
      </p:pic>
      <p:pic>
        <p:nvPicPr>
          <p:cNvPr id="451" name="Google Shape;451;p22"/>
          <p:cNvPicPr preferRelativeResize="0"/>
          <p:nvPr/>
        </p:nvPicPr>
        <p:blipFill rotWithShape="1">
          <a:blip r:embed="rId4">
            <a:alphaModFix/>
          </a:blip>
          <a:srcRect b="0" l="0" r="0" t="0"/>
          <a:stretch/>
        </p:blipFill>
        <p:spPr>
          <a:xfrm rot="980460">
            <a:off x="1486607" y="1737652"/>
            <a:ext cx="1063113" cy="1214986"/>
          </a:xfrm>
          <a:prstGeom prst="rect">
            <a:avLst/>
          </a:prstGeom>
          <a:noFill/>
          <a:ln>
            <a:noFill/>
          </a:ln>
        </p:spPr>
      </p:pic>
      <p:pic>
        <p:nvPicPr>
          <p:cNvPr id="452" name="Google Shape;452;p22"/>
          <p:cNvPicPr preferRelativeResize="0"/>
          <p:nvPr/>
        </p:nvPicPr>
        <p:blipFill rotWithShape="1">
          <a:blip r:embed="rId5">
            <a:alphaModFix/>
          </a:blip>
          <a:srcRect b="0" l="0" r="0" t="0"/>
          <a:stretch/>
        </p:blipFill>
        <p:spPr>
          <a:xfrm rot="907055">
            <a:off x="5265301" y="7455680"/>
            <a:ext cx="1430951" cy="1635372"/>
          </a:xfrm>
          <a:prstGeom prst="rect">
            <a:avLst/>
          </a:prstGeom>
          <a:noFill/>
          <a:ln>
            <a:noFill/>
          </a:ln>
        </p:spPr>
      </p:pic>
      <p:pic>
        <p:nvPicPr>
          <p:cNvPr id="453" name="Google Shape;453;p22"/>
          <p:cNvPicPr preferRelativeResize="0"/>
          <p:nvPr/>
        </p:nvPicPr>
        <p:blipFill rotWithShape="1">
          <a:blip r:embed="rId3">
            <a:alphaModFix/>
          </a:blip>
          <a:srcRect b="0" l="0" r="0" t="0"/>
          <a:stretch/>
        </p:blipFill>
        <p:spPr>
          <a:xfrm rot="1130623">
            <a:off x="5987715" y="8613158"/>
            <a:ext cx="743184" cy="849353"/>
          </a:xfrm>
          <a:prstGeom prst="rect">
            <a:avLst/>
          </a:prstGeom>
          <a:noFill/>
          <a:ln>
            <a:noFill/>
          </a:ln>
        </p:spPr>
      </p:pic>
      <p:pic>
        <p:nvPicPr>
          <p:cNvPr id="454" name="Google Shape;454;p22"/>
          <p:cNvPicPr preferRelativeResize="0"/>
          <p:nvPr/>
        </p:nvPicPr>
        <p:blipFill rotWithShape="1">
          <a:blip r:embed="rId6">
            <a:alphaModFix/>
          </a:blip>
          <a:srcRect b="0" l="0" r="0" t="0"/>
          <a:stretch/>
        </p:blipFill>
        <p:spPr>
          <a:xfrm rot="-1628223">
            <a:off x="5029713" y="7841502"/>
            <a:ext cx="1247478" cy="1425689"/>
          </a:xfrm>
          <a:prstGeom prst="rect">
            <a:avLst/>
          </a:prstGeom>
          <a:noFill/>
          <a:ln>
            <a:noFill/>
          </a:ln>
        </p:spPr>
      </p:pic>
      <p:pic>
        <p:nvPicPr>
          <p:cNvPr id="455" name="Google Shape;455;p22"/>
          <p:cNvPicPr preferRelativeResize="0"/>
          <p:nvPr/>
        </p:nvPicPr>
        <p:blipFill rotWithShape="1">
          <a:blip r:embed="rId7">
            <a:alphaModFix/>
          </a:blip>
          <a:srcRect b="0" l="0" r="0" t="0"/>
          <a:stretch/>
        </p:blipFill>
        <p:spPr>
          <a:xfrm>
            <a:off x="659238" y="2974117"/>
            <a:ext cx="5213417" cy="4849690"/>
          </a:xfrm>
          <a:prstGeom prst="roundRect">
            <a:avLst>
              <a:gd fmla="val 9122" name="adj"/>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750"/>
                                        <p:tgtEl>
                                          <p:spTgt spid="44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750"/>
                                        <p:tgtEl>
                                          <p:spTgt spid="44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750"/>
                                        <p:tgtEl>
                                          <p:spTgt spid="44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459" name="Shape 459"/>
        <p:cNvGrpSpPr/>
        <p:nvPr/>
      </p:nvGrpSpPr>
      <p:grpSpPr>
        <a:xfrm>
          <a:off x="0" y="0"/>
          <a:ext cx="0" cy="0"/>
          <a:chOff x="0" y="0"/>
          <a:chExt cx="0" cy="0"/>
        </a:xfrm>
      </p:grpSpPr>
      <p:sp>
        <p:nvSpPr>
          <p:cNvPr id="460" name="Google Shape;460;p23"/>
          <p:cNvSpPr/>
          <p:nvPr/>
        </p:nvSpPr>
        <p:spPr>
          <a:xfrm>
            <a:off x="783739" y="2341461"/>
            <a:ext cx="16655352" cy="7545363"/>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1" name="Google Shape;461;p23"/>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462" name="Google Shape;462;p23"/>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463" name="Google Shape;463;p23"/>
          <p:cNvPicPr preferRelativeResize="0"/>
          <p:nvPr/>
        </p:nvPicPr>
        <p:blipFill rotWithShape="1">
          <a:blip r:embed="rId4">
            <a:alphaModFix/>
          </a:blip>
          <a:srcRect b="0" l="0" r="0" t="0"/>
          <a:stretch/>
        </p:blipFill>
        <p:spPr>
          <a:xfrm rot="980460">
            <a:off x="1383186" y="1619597"/>
            <a:ext cx="1063113" cy="1214986"/>
          </a:xfrm>
          <a:prstGeom prst="rect">
            <a:avLst/>
          </a:prstGeom>
          <a:noFill/>
          <a:ln>
            <a:noFill/>
          </a:ln>
        </p:spPr>
      </p:pic>
      <p:sp>
        <p:nvSpPr>
          <p:cNvPr id="464" name="Google Shape;464;p23"/>
          <p:cNvSpPr txBox="1"/>
          <p:nvPr/>
        </p:nvSpPr>
        <p:spPr>
          <a:xfrm>
            <a:off x="2499139" y="2581789"/>
            <a:ext cx="13616619" cy="1994392"/>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- 4 câu thơ đầu: Những mâu thuẫn giằng xé trong tâm trạng nhân vật trữ tình</a:t>
            </a:r>
            <a:endParaRPr sz="5400">
              <a:solidFill>
                <a:srgbClr val="545454"/>
              </a:solidFill>
              <a:latin typeface="Arima Madurai"/>
              <a:ea typeface="Arima Madurai"/>
              <a:cs typeface="Arima Madurai"/>
              <a:sym typeface="Arima Madurai"/>
            </a:endParaRPr>
          </a:p>
        </p:txBody>
      </p:sp>
      <p:sp>
        <p:nvSpPr>
          <p:cNvPr id="465" name="Google Shape;465;p23"/>
          <p:cNvSpPr txBox="1"/>
          <p:nvPr/>
        </p:nvSpPr>
        <p:spPr>
          <a:xfrm>
            <a:off x="2721468" y="1354643"/>
            <a:ext cx="12520786" cy="997196"/>
          </a:xfrm>
          <a:prstGeom prst="rect">
            <a:avLst/>
          </a:prstGeom>
          <a:noFill/>
          <a:ln>
            <a:noFill/>
          </a:ln>
        </p:spPr>
        <p:txBody>
          <a:bodyPr anchorCtr="0" anchor="t" bIns="0" lIns="0" spcFirstLastPara="1" rIns="0" wrap="square" tIns="0">
            <a:spAutoFit/>
          </a:bodyPr>
          <a:lstStyle/>
          <a:p>
            <a:pPr indent="-685800" lvl="0" marL="685800" marR="0" rtl="0" algn="just">
              <a:lnSpc>
                <a:spcPct val="120000"/>
              </a:lnSpc>
              <a:spcBef>
                <a:spcPts val="0"/>
              </a:spcBef>
              <a:spcAft>
                <a:spcPts val="0"/>
              </a:spcAft>
              <a:buClr>
                <a:srgbClr val="545454"/>
              </a:buClr>
              <a:buSzPts val="5400"/>
              <a:buFont typeface="Arial"/>
              <a:buChar char="•"/>
            </a:pPr>
            <a:r>
              <a:rPr lang="vi-VN" sz="5400">
                <a:solidFill>
                  <a:srgbClr val="545454"/>
                </a:solidFill>
                <a:latin typeface="Arima Madurai"/>
                <a:ea typeface="Arima Madurai"/>
                <a:cs typeface="Arima Madurai"/>
                <a:sym typeface="Arima Madurai"/>
              </a:rPr>
              <a:t>Bố cục của bài thơ: </a:t>
            </a:r>
            <a:endParaRPr sz="5400">
              <a:solidFill>
                <a:srgbClr val="545454"/>
              </a:solidFill>
              <a:latin typeface="Arima Madurai"/>
              <a:ea typeface="Arima Madurai"/>
              <a:cs typeface="Arima Madurai"/>
              <a:sym typeface="Arima Madurai"/>
            </a:endParaRPr>
          </a:p>
        </p:txBody>
      </p:sp>
      <p:sp>
        <p:nvSpPr>
          <p:cNvPr id="466" name="Google Shape;466;p23"/>
          <p:cNvSpPr/>
          <p:nvPr/>
        </p:nvSpPr>
        <p:spPr>
          <a:xfrm>
            <a:off x="993178" y="3088107"/>
            <a:ext cx="1427339" cy="5715000"/>
          </a:xfrm>
          <a:prstGeom prst="leftBrace">
            <a:avLst>
              <a:gd fmla="val 53935" name="adj1"/>
              <a:gd fmla="val 50000" name="adj2"/>
            </a:avLst>
          </a:prstGeom>
          <a:noFill/>
          <a:ln cap="flat" cmpd="sng" w="57150">
            <a:solidFill>
              <a:srgbClr val="FFA4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23"/>
          <p:cNvSpPr txBox="1"/>
          <p:nvPr/>
        </p:nvSpPr>
        <p:spPr>
          <a:xfrm>
            <a:off x="2549826" y="5528315"/>
            <a:ext cx="14889265" cy="99719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 Câu 5, 6: Tình yêu với nhiều cung bậc cảm xúc</a:t>
            </a:r>
            <a:endParaRPr/>
          </a:p>
        </p:txBody>
      </p:sp>
      <p:sp>
        <p:nvSpPr>
          <p:cNvPr id="468" name="Google Shape;468;p23"/>
          <p:cNvSpPr txBox="1"/>
          <p:nvPr/>
        </p:nvSpPr>
        <p:spPr>
          <a:xfrm>
            <a:off x="2629956" y="7738019"/>
            <a:ext cx="12361279" cy="1994392"/>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  Câu 7, 8: Tình yêu chân thành, vị tha, cao thượng</a:t>
            </a:r>
            <a:endParaRPr sz="5400">
              <a:solidFill>
                <a:srgbClr val="545454"/>
              </a:solidFill>
              <a:latin typeface="Arima Madurai"/>
              <a:ea typeface="Arima Madurai"/>
              <a:cs typeface="Arima Madurai"/>
              <a:sym typeface="Arima Madurai"/>
            </a:endParaRPr>
          </a:p>
        </p:txBody>
      </p:sp>
      <p:sp>
        <p:nvSpPr>
          <p:cNvPr id="469" name="Google Shape;469;p23"/>
          <p:cNvSpPr txBox="1"/>
          <p:nvPr/>
        </p:nvSpPr>
        <p:spPr>
          <a:xfrm>
            <a:off x="2370716" y="158379"/>
            <a:ext cx="7388820" cy="12187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600">
                <a:solidFill>
                  <a:srgbClr val="545454"/>
                </a:solidFill>
                <a:latin typeface="Arima Madurai"/>
                <a:ea typeface="Arima Madurai"/>
                <a:cs typeface="Arima Madurai"/>
                <a:sym typeface="Arima Madurai"/>
              </a:rPr>
              <a:t>I. TÌM HIỂU CHUNG</a:t>
            </a:r>
            <a:endParaRPr/>
          </a:p>
        </p:txBody>
      </p:sp>
      <p:sp>
        <p:nvSpPr>
          <p:cNvPr id="470" name="Google Shape;470;p23"/>
          <p:cNvSpPr/>
          <p:nvPr/>
        </p:nvSpPr>
        <p:spPr>
          <a:xfrm>
            <a:off x="11811000" y="608277"/>
            <a:ext cx="6045640" cy="1164678"/>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txBox="1"/>
          <p:nvPr/>
        </p:nvSpPr>
        <p:spPr>
          <a:xfrm>
            <a:off x="12318560" y="559974"/>
            <a:ext cx="5283640" cy="12741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chemeClr val="lt1"/>
                </a:solidFill>
                <a:latin typeface="Arial"/>
                <a:ea typeface="Arial"/>
                <a:cs typeface="Arial"/>
                <a:sym typeface="Arial"/>
              </a:rPr>
              <a:t>2. Về tác phẩm</a:t>
            </a:r>
            <a:endParaRPr sz="7200">
              <a:solidFill>
                <a:schemeClr val="lt1"/>
              </a:solidFill>
              <a:latin typeface="Arial"/>
              <a:ea typeface="Arial"/>
              <a:cs typeface="Arial"/>
              <a:sym typeface="Arial"/>
            </a:endParaRPr>
          </a:p>
        </p:txBody>
      </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750"/>
                                        <p:tgtEl>
                                          <p:spTgt spid="46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750"/>
                                        <p:tgtEl>
                                          <p:spTgt spid="4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750"/>
                                        <p:tgtEl>
                                          <p:spTgt spid="4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750"/>
                                        <p:tgtEl>
                                          <p:spTgt spid="4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750"/>
                                        <p:tgtEl>
                                          <p:spTgt spid="4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475" name="Shape 475"/>
        <p:cNvGrpSpPr/>
        <p:nvPr/>
      </p:nvGrpSpPr>
      <p:grpSpPr>
        <a:xfrm>
          <a:off x="0" y="0"/>
          <a:ext cx="0" cy="0"/>
          <a:chOff x="0" y="0"/>
          <a:chExt cx="0" cy="0"/>
        </a:xfrm>
      </p:grpSpPr>
      <p:sp>
        <p:nvSpPr>
          <p:cNvPr id="476" name="Google Shape;476;p24"/>
          <p:cNvSpPr/>
          <p:nvPr/>
        </p:nvSpPr>
        <p:spPr>
          <a:xfrm>
            <a:off x="838201" y="1794280"/>
            <a:ext cx="16597744" cy="7540219"/>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77" name="Google Shape;477;p24"/>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sp>
        <p:nvSpPr>
          <p:cNvPr id="478" name="Google Shape;478;p24"/>
          <p:cNvSpPr txBox="1"/>
          <p:nvPr/>
        </p:nvSpPr>
        <p:spPr>
          <a:xfrm>
            <a:off x="2525790" y="51339"/>
            <a:ext cx="15544799" cy="162506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800">
                <a:solidFill>
                  <a:srgbClr val="545454"/>
                </a:solidFill>
                <a:latin typeface="Arima Madurai"/>
                <a:ea typeface="Arima Madurai"/>
                <a:cs typeface="Arima Madurai"/>
                <a:sym typeface="Arima Madurai"/>
              </a:rPr>
              <a:t>II. ĐỌC - HIỂU VĂN BẢN</a:t>
            </a:r>
            <a:endParaRPr/>
          </a:p>
        </p:txBody>
      </p:sp>
      <p:pic>
        <p:nvPicPr>
          <p:cNvPr id="479" name="Google Shape;479;p24"/>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480" name="Google Shape;480;p24"/>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sp>
        <p:nvSpPr>
          <p:cNvPr id="481" name="Google Shape;481;p24"/>
          <p:cNvSpPr txBox="1"/>
          <p:nvPr/>
        </p:nvSpPr>
        <p:spPr>
          <a:xfrm>
            <a:off x="1272220" y="2497938"/>
            <a:ext cx="15720379" cy="199439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1. Bốn câu thơ đầu - Những mâu thuẫn giằng xé trong tâm trạng của nhân vật trữ tình</a:t>
            </a:r>
            <a:endParaRPr sz="5400">
              <a:solidFill>
                <a:srgbClr val="545454"/>
              </a:solidFill>
              <a:latin typeface="Arima Madurai"/>
              <a:ea typeface="Arima Madurai"/>
              <a:cs typeface="Arima Madurai"/>
              <a:sym typeface="Arima Madurai"/>
            </a:endParaRPr>
          </a:p>
        </p:txBody>
      </p:sp>
      <p:sp>
        <p:nvSpPr>
          <p:cNvPr id="482" name="Google Shape;482;p24"/>
          <p:cNvSpPr txBox="1"/>
          <p:nvPr/>
        </p:nvSpPr>
        <p:spPr>
          <a:xfrm>
            <a:off x="609600" y="4492330"/>
            <a:ext cx="17068800" cy="99719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a. Hai câu 1,2: Tình yêu say đắm, mãnh liệt (tình cảm)</a:t>
            </a:r>
            <a:endParaRPr/>
          </a:p>
        </p:txBody>
      </p:sp>
      <p:sp>
        <p:nvSpPr>
          <p:cNvPr id="483" name="Google Shape;483;p24"/>
          <p:cNvSpPr txBox="1"/>
          <p:nvPr/>
        </p:nvSpPr>
        <p:spPr>
          <a:xfrm>
            <a:off x="644027" y="5608140"/>
            <a:ext cx="16341645" cy="99719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b. Hai câu 3,4: Tình yêu luôn biết tự kiềm chế (lí trí)</a:t>
            </a:r>
            <a:endParaRPr/>
          </a:p>
        </p:txBody>
      </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478"/>
                                        </p:tgtEl>
                                        <p:attrNameLst>
                                          <p:attrName>style.visibility</p:attrName>
                                        </p:attrNameLst>
                                      </p:cBhvr>
                                      <p:to>
                                        <p:strVal val="visible"/>
                                      </p:to>
                                    </p:set>
                                    <p:anim calcmode="lin" valueType="num">
                                      <p:cBhvr additive="base">
                                        <p:cTn dur="750"/>
                                        <p:tgtEl>
                                          <p:spTgt spid="4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750"/>
                                        <p:tgtEl>
                                          <p:spTgt spid="4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487" name="Shape 487"/>
        <p:cNvGrpSpPr/>
        <p:nvPr/>
      </p:nvGrpSpPr>
      <p:grpSpPr>
        <a:xfrm>
          <a:off x="0" y="0"/>
          <a:ext cx="0" cy="0"/>
          <a:chOff x="0" y="0"/>
          <a:chExt cx="0" cy="0"/>
        </a:xfrm>
      </p:grpSpPr>
      <p:sp>
        <p:nvSpPr>
          <p:cNvPr id="488" name="Google Shape;488;p25"/>
          <p:cNvSpPr/>
          <p:nvPr/>
        </p:nvSpPr>
        <p:spPr>
          <a:xfrm>
            <a:off x="838201" y="1866900"/>
            <a:ext cx="17213727" cy="8112642"/>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5"/>
          <p:cNvSpPr txBox="1"/>
          <p:nvPr/>
        </p:nvSpPr>
        <p:spPr>
          <a:xfrm>
            <a:off x="4897526" y="504626"/>
            <a:ext cx="8492948" cy="13295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ma Madurai"/>
                <a:ea typeface="Arima Madurai"/>
                <a:cs typeface="Arima Madurai"/>
                <a:sym typeface="Arima Madurai"/>
              </a:rPr>
              <a:t>PHIẾU HỌC TẬP SỐ 2</a:t>
            </a:r>
            <a:endParaRPr/>
          </a:p>
        </p:txBody>
      </p:sp>
      <p:pic>
        <p:nvPicPr>
          <p:cNvPr id="490" name="Google Shape;490;p25"/>
          <p:cNvPicPr preferRelativeResize="0"/>
          <p:nvPr/>
        </p:nvPicPr>
        <p:blipFill rotWithShape="1">
          <a:blip r:embed="rId3">
            <a:alphaModFix/>
          </a:blip>
          <a:srcRect b="0" l="0" r="0" t="0"/>
          <a:stretch/>
        </p:blipFill>
        <p:spPr>
          <a:xfrm rot="907055">
            <a:off x="16761571" y="8315828"/>
            <a:ext cx="1430951" cy="1635372"/>
          </a:xfrm>
          <a:prstGeom prst="rect">
            <a:avLst/>
          </a:prstGeom>
          <a:noFill/>
          <a:ln>
            <a:noFill/>
          </a:ln>
        </p:spPr>
      </p:pic>
      <p:pic>
        <p:nvPicPr>
          <p:cNvPr id="491" name="Google Shape;491;p25"/>
          <p:cNvPicPr preferRelativeResize="0"/>
          <p:nvPr/>
        </p:nvPicPr>
        <p:blipFill rotWithShape="1">
          <a:blip r:embed="rId4">
            <a:alphaModFix/>
          </a:blip>
          <a:srcRect b="0" l="0" r="0" t="0"/>
          <a:stretch/>
        </p:blipFill>
        <p:spPr>
          <a:xfrm rot="1130623">
            <a:off x="16834359" y="9340388"/>
            <a:ext cx="743184" cy="849353"/>
          </a:xfrm>
          <a:prstGeom prst="rect">
            <a:avLst/>
          </a:prstGeom>
          <a:noFill/>
          <a:ln>
            <a:noFill/>
          </a:ln>
        </p:spPr>
      </p:pic>
      <p:sp>
        <p:nvSpPr>
          <p:cNvPr id="492" name="Google Shape;492;p25"/>
          <p:cNvSpPr txBox="1"/>
          <p:nvPr/>
        </p:nvSpPr>
        <p:spPr>
          <a:xfrm>
            <a:off x="1319840" y="2352981"/>
            <a:ext cx="16250447" cy="7091172"/>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1. Trong câu thơ đầu tiên, nhân vật “tôi” đã giãi bày cảm xúc như thế nào? </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2. Em có nhận xét gì về cách xưng hô “tôi” – “em” của bản dịch thơ?</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3. Hai câu thơ đầu đã sử dụng nghệ thuật nào? Chỉ ra tác dụng của các nghệ thuật đó.</a:t>
            </a:r>
            <a:endParaRPr/>
          </a:p>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4. Em có nhận xét gì về tâm trạng, tình cảm của nhân vật “tôi” trong hai câu thơ đầu như thế nào?</a:t>
            </a:r>
            <a:endParaRPr/>
          </a:p>
        </p:txBody>
      </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750"/>
                                        <p:tgtEl>
                                          <p:spTgt spid="4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750"/>
                                        <p:tgtEl>
                                          <p:spTgt spid="49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496" name="Shape 496"/>
        <p:cNvGrpSpPr/>
        <p:nvPr/>
      </p:nvGrpSpPr>
      <p:grpSpPr>
        <a:xfrm>
          <a:off x="0" y="0"/>
          <a:ext cx="0" cy="0"/>
          <a:chOff x="0" y="0"/>
          <a:chExt cx="0" cy="0"/>
        </a:xfrm>
      </p:grpSpPr>
      <p:sp>
        <p:nvSpPr>
          <p:cNvPr id="497" name="Google Shape;497;p26"/>
          <p:cNvSpPr/>
          <p:nvPr/>
        </p:nvSpPr>
        <p:spPr>
          <a:xfrm>
            <a:off x="783738" y="2388928"/>
            <a:ext cx="16894661" cy="7205793"/>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8" name="Google Shape;498;p26"/>
          <p:cNvPicPr preferRelativeResize="0"/>
          <p:nvPr/>
        </p:nvPicPr>
        <p:blipFill rotWithShape="1">
          <a:blip r:embed="rId3">
            <a:alphaModFix/>
          </a:blip>
          <a:srcRect b="0" l="0" r="0" t="0"/>
          <a:stretch/>
        </p:blipFill>
        <p:spPr>
          <a:xfrm>
            <a:off x="372983" y="269279"/>
            <a:ext cx="1831257" cy="2092865"/>
          </a:xfrm>
          <a:prstGeom prst="rect">
            <a:avLst/>
          </a:prstGeom>
          <a:noFill/>
          <a:ln>
            <a:noFill/>
          </a:ln>
        </p:spPr>
      </p:pic>
      <p:pic>
        <p:nvPicPr>
          <p:cNvPr id="499" name="Google Shape;499;p26"/>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500" name="Google Shape;500;p26"/>
          <p:cNvPicPr preferRelativeResize="0"/>
          <p:nvPr/>
        </p:nvPicPr>
        <p:blipFill rotWithShape="1">
          <a:blip r:embed="rId4">
            <a:alphaModFix/>
          </a:blip>
          <a:srcRect b="0" l="0" r="0" t="0"/>
          <a:stretch/>
        </p:blipFill>
        <p:spPr>
          <a:xfrm rot="980460">
            <a:off x="1383186" y="1619597"/>
            <a:ext cx="1063113" cy="1214986"/>
          </a:xfrm>
          <a:prstGeom prst="rect">
            <a:avLst/>
          </a:prstGeom>
          <a:noFill/>
          <a:ln>
            <a:noFill/>
          </a:ln>
        </p:spPr>
      </p:pic>
      <p:sp>
        <p:nvSpPr>
          <p:cNvPr id="501" name="Google Shape;501;p26"/>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1. Bốn câu cầu: Những mâu thuẫn giằng xé trong tâm trạng của nhân vật trữ tình</a:t>
            </a:r>
            <a:endParaRPr sz="5400">
              <a:solidFill>
                <a:schemeClr val="lt1"/>
              </a:solidFill>
              <a:latin typeface="Arial"/>
              <a:ea typeface="Arial"/>
              <a:cs typeface="Arial"/>
              <a:sym typeface="Arial"/>
            </a:endParaRPr>
          </a:p>
        </p:txBody>
      </p:sp>
      <p:sp>
        <p:nvSpPr>
          <p:cNvPr id="503" name="Google Shape;503;p26"/>
          <p:cNvSpPr txBox="1"/>
          <p:nvPr/>
        </p:nvSpPr>
        <p:spPr>
          <a:xfrm>
            <a:off x="1148761" y="2735494"/>
            <a:ext cx="13616619" cy="99719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a) Câu 1, 2: Tình yêu say đắm, mãnh liệt</a:t>
            </a:r>
            <a:endParaRPr/>
          </a:p>
        </p:txBody>
      </p:sp>
      <p:sp>
        <p:nvSpPr>
          <p:cNvPr id="504" name="Google Shape;504;p26"/>
          <p:cNvSpPr txBox="1"/>
          <p:nvPr/>
        </p:nvSpPr>
        <p:spPr>
          <a:xfrm>
            <a:off x="1091328" y="4274781"/>
            <a:ext cx="11166174" cy="1994392"/>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 Điệp khúc “tôi yêu em” là lời giãi bày trực tiếp, chân thành, giản dị</a:t>
            </a:r>
            <a:endParaRPr/>
          </a:p>
        </p:txBody>
      </p:sp>
      <p:sp>
        <p:nvSpPr>
          <p:cNvPr id="505" name="Google Shape;505;p26"/>
          <p:cNvSpPr txBox="1"/>
          <p:nvPr/>
        </p:nvSpPr>
        <p:spPr>
          <a:xfrm>
            <a:off x="846512" y="7058237"/>
            <a:ext cx="10836616" cy="1994392"/>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 Xưng hô “tôi” – “em”: trang trọng, có phần xa cách.</a:t>
            </a:r>
            <a:endParaRPr sz="5400">
              <a:solidFill>
                <a:srgbClr val="545454"/>
              </a:solidFill>
              <a:latin typeface="Arima Madurai"/>
              <a:ea typeface="Arima Madurai"/>
              <a:cs typeface="Arima Madurai"/>
              <a:sym typeface="Arima Madurai"/>
            </a:endParaRPr>
          </a:p>
        </p:txBody>
      </p:sp>
      <p:grpSp>
        <p:nvGrpSpPr>
          <p:cNvPr id="506" name="Google Shape;506;p26"/>
          <p:cNvGrpSpPr/>
          <p:nvPr/>
        </p:nvGrpSpPr>
        <p:grpSpPr>
          <a:xfrm>
            <a:off x="12530678" y="3931304"/>
            <a:ext cx="4792031" cy="4675737"/>
            <a:chOff x="13163669" y="3853310"/>
            <a:chExt cx="4792031" cy="4675737"/>
          </a:xfrm>
        </p:grpSpPr>
        <p:pic>
          <p:nvPicPr>
            <p:cNvPr id="507" name="Google Shape;507;p26"/>
            <p:cNvPicPr preferRelativeResize="0"/>
            <p:nvPr/>
          </p:nvPicPr>
          <p:blipFill rotWithShape="1">
            <a:blip r:embed="rId5">
              <a:alphaModFix/>
            </a:blip>
            <a:srcRect b="8887" l="0" r="0" t="25555"/>
            <a:stretch/>
          </p:blipFill>
          <p:spPr>
            <a:xfrm>
              <a:off x="13383270" y="4047928"/>
              <a:ext cx="4372865" cy="4299984"/>
            </a:xfrm>
            <a:prstGeom prst="roundRect">
              <a:avLst>
                <a:gd fmla="val 6865" name="adj"/>
              </a:avLst>
            </a:prstGeom>
            <a:noFill/>
            <a:ln>
              <a:noFill/>
            </a:ln>
          </p:spPr>
        </p:pic>
        <p:sp>
          <p:nvSpPr>
            <p:cNvPr id="508" name="Google Shape;508;p26"/>
            <p:cNvSpPr/>
            <p:nvPr/>
          </p:nvSpPr>
          <p:spPr>
            <a:xfrm>
              <a:off x="13163669" y="3853310"/>
              <a:ext cx="4792031" cy="4675737"/>
            </a:xfrm>
            <a:prstGeom prst="roundRect">
              <a:avLst>
                <a:gd fmla="val 12282" name="adj"/>
              </a:avLst>
            </a:prstGeom>
            <a:noFill/>
            <a:ln cap="flat" cmpd="sng" w="38100">
              <a:solidFill>
                <a:srgbClr val="FFA4C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750"/>
                                        <p:tgtEl>
                                          <p:spTgt spid="5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750"/>
                                        <p:tgtEl>
                                          <p:spTgt spid="50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750"/>
                                        <p:tgtEl>
                                          <p:spTgt spid="5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750"/>
                                        <p:tgtEl>
                                          <p:spTgt spid="5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750"/>
                                        <p:tgtEl>
                                          <p:spTgt spid="5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750"/>
                                        <p:tgtEl>
                                          <p:spTgt spid="5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512" name="Shape 512"/>
        <p:cNvGrpSpPr/>
        <p:nvPr/>
      </p:nvGrpSpPr>
      <p:grpSpPr>
        <a:xfrm>
          <a:off x="0" y="0"/>
          <a:ext cx="0" cy="0"/>
          <a:chOff x="0" y="0"/>
          <a:chExt cx="0" cy="0"/>
        </a:xfrm>
      </p:grpSpPr>
      <p:sp>
        <p:nvSpPr>
          <p:cNvPr id="513" name="Google Shape;513;p27"/>
          <p:cNvSpPr/>
          <p:nvPr/>
        </p:nvSpPr>
        <p:spPr>
          <a:xfrm>
            <a:off x="783738" y="2388928"/>
            <a:ext cx="16894661" cy="7205793"/>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4" name="Google Shape;514;p27"/>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515" name="Google Shape;515;p27"/>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516" name="Google Shape;516;p27"/>
          <p:cNvPicPr preferRelativeResize="0"/>
          <p:nvPr/>
        </p:nvPicPr>
        <p:blipFill rotWithShape="1">
          <a:blip r:embed="rId4">
            <a:alphaModFix/>
          </a:blip>
          <a:srcRect b="0" l="0" r="0" t="0"/>
          <a:stretch/>
        </p:blipFill>
        <p:spPr>
          <a:xfrm rot="980460">
            <a:off x="1383186" y="1619597"/>
            <a:ext cx="1063113" cy="1214986"/>
          </a:xfrm>
          <a:prstGeom prst="rect">
            <a:avLst/>
          </a:prstGeom>
          <a:noFill/>
          <a:ln>
            <a:noFill/>
          </a:ln>
        </p:spPr>
      </p:pic>
      <p:pic>
        <p:nvPicPr>
          <p:cNvPr id="517" name="Google Shape;517;p27"/>
          <p:cNvPicPr preferRelativeResize="0"/>
          <p:nvPr/>
        </p:nvPicPr>
        <p:blipFill rotWithShape="1">
          <a:blip r:embed="rId3">
            <a:alphaModFix/>
          </a:blip>
          <a:srcRect b="0" l="0" r="0" t="0"/>
          <a:stretch/>
        </p:blipFill>
        <p:spPr>
          <a:xfrm rot="1130623">
            <a:off x="17049866" y="8994249"/>
            <a:ext cx="743184" cy="849353"/>
          </a:xfrm>
          <a:prstGeom prst="rect">
            <a:avLst/>
          </a:prstGeom>
          <a:noFill/>
          <a:ln>
            <a:noFill/>
          </a:ln>
        </p:spPr>
      </p:pic>
      <p:pic>
        <p:nvPicPr>
          <p:cNvPr id="518" name="Google Shape;518;p27"/>
          <p:cNvPicPr preferRelativeResize="0"/>
          <p:nvPr/>
        </p:nvPicPr>
        <p:blipFill rotWithShape="1">
          <a:blip r:embed="rId5">
            <a:alphaModFix/>
          </a:blip>
          <a:srcRect b="0" l="0" r="0" t="0"/>
          <a:stretch/>
        </p:blipFill>
        <p:spPr>
          <a:xfrm rot="-1628223">
            <a:off x="15725079" y="8537703"/>
            <a:ext cx="1247478" cy="1425689"/>
          </a:xfrm>
          <a:prstGeom prst="rect">
            <a:avLst/>
          </a:prstGeom>
          <a:noFill/>
          <a:ln>
            <a:noFill/>
          </a:ln>
        </p:spPr>
      </p:pic>
      <p:sp>
        <p:nvSpPr>
          <p:cNvPr id="519" name="Google Shape;519;p27"/>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7"/>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1. Bốn câu cầu: Những mâu thuẫn giằng xé trong tâm trạng của nhân vật trữ tình</a:t>
            </a:r>
            <a:endParaRPr/>
          </a:p>
        </p:txBody>
      </p:sp>
      <p:sp>
        <p:nvSpPr>
          <p:cNvPr id="521" name="Google Shape;521;p27"/>
          <p:cNvSpPr txBox="1"/>
          <p:nvPr/>
        </p:nvSpPr>
        <p:spPr>
          <a:xfrm>
            <a:off x="1148761" y="2735494"/>
            <a:ext cx="13616619" cy="99719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a) Câu 1, 2: Tình yêu say đắm, mãnh liệt</a:t>
            </a:r>
            <a:endParaRPr/>
          </a:p>
        </p:txBody>
      </p:sp>
      <p:sp>
        <p:nvSpPr>
          <p:cNvPr id="522" name="Google Shape;522;p27"/>
          <p:cNvSpPr txBox="1"/>
          <p:nvPr/>
        </p:nvSpPr>
        <p:spPr>
          <a:xfrm>
            <a:off x="1722179" y="4105066"/>
            <a:ext cx="8733516" cy="443198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000">
                <a:solidFill>
                  <a:srgbClr val="545454"/>
                </a:solidFill>
                <a:latin typeface="Arima Madurai"/>
                <a:ea typeface="Arima Madurai"/>
                <a:cs typeface="Arima Madurai"/>
                <a:sym typeface="Arima Madurai"/>
              </a:rPr>
              <a:t>- Hình ảnh “ngọn lửa tình”, ẩn dụ cho một tình yêu vẫn còn rạo rực, cháy bỏng.</a:t>
            </a:r>
            <a:endParaRPr/>
          </a:p>
        </p:txBody>
      </p:sp>
      <p:grpSp>
        <p:nvGrpSpPr>
          <p:cNvPr id="523" name="Google Shape;523;p27"/>
          <p:cNvGrpSpPr/>
          <p:nvPr/>
        </p:nvGrpSpPr>
        <p:grpSpPr>
          <a:xfrm>
            <a:off x="11136957" y="4004853"/>
            <a:ext cx="6248399" cy="4249804"/>
            <a:chOff x="11136957" y="4004853"/>
            <a:chExt cx="6248399" cy="4249804"/>
          </a:xfrm>
        </p:grpSpPr>
        <p:sp>
          <p:nvSpPr>
            <p:cNvPr id="524" name="Google Shape;524;p27"/>
            <p:cNvSpPr/>
            <p:nvPr/>
          </p:nvSpPr>
          <p:spPr>
            <a:xfrm>
              <a:off x="11136957" y="4004853"/>
              <a:ext cx="6248399" cy="4249804"/>
            </a:xfrm>
            <a:prstGeom prst="roundRect">
              <a:avLst>
                <a:gd fmla="val 12282" name="adj"/>
              </a:avLst>
            </a:prstGeom>
            <a:noFill/>
            <a:ln cap="flat" cmpd="sng" w="38100">
              <a:solidFill>
                <a:srgbClr val="FFA4C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5" name="Google Shape;525;p27"/>
            <p:cNvPicPr preferRelativeResize="0"/>
            <p:nvPr/>
          </p:nvPicPr>
          <p:blipFill rotWithShape="1">
            <a:blip r:embed="rId6">
              <a:alphaModFix/>
            </a:blip>
            <a:srcRect b="0" l="0" r="0" t="0"/>
            <a:stretch/>
          </p:blipFill>
          <p:spPr>
            <a:xfrm>
              <a:off x="11347850" y="4226279"/>
              <a:ext cx="5852160" cy="3806952"/>
            </a:xfrm>
            <a:prstGeom prst="roundRect">
              <a:avLst>
                <a:gd fmla="val 10081" name="adj"/>
              </a:avLst>
            </a:prstGeom>
            <a:noFill/>
            <a:ln>
              <a:noFill/>
            </a:ln>
          </p:spPr>
        </p:pic>
      </p:gr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522"/>
                                        </p:tgtEl>
                                        <p:attrNameLst>
                                          <p:attrName>style.visibility</p:attrName>
                                        </p:attrNameLst>
                                      </p:cBhvr>
                                      <p:to>
                                        <p:strVal val="visible"/>
                                      </p:to>
                                    </p:set>
                                    <p:anim calcmode="lin" valueType="num">
                                      <p:cBhvr additive="base">
                                        <p:cTn dur="750"/>
                                        <p:tgtEl>
                                          <p:spTgt spid="5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750"/>
                                        <p:tgtEl>
                                          <p:spTgt spid="5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529" name="Shape 529"/>
        <p:cNvGrpSpPr/>
        <p:nvPr/>
      </p:nvGrpSpPr>
      <p:grpSpPr>
        <a:xfrm>
          <a:off x="0" y="0"/>
          <a:ext cx="0" cy="0"/>
          <a:chOff x="0" y="0"/>
          <a:chExt cx="0" cy="0"/>
        </a:xfrm>
      </p:grpSpPr>
      <p:sp>
        <p:nvSpPr>
          <p:cNvPr id="530" name="Google Shape;530;p28"/>
          <p:cNvSpPr/>
          <p:nvPr/>
        </p:nvSpPr>
        <p:spPr>
          <a:xfrm>
            <a:off x="783738" y="2388928"/>
            <a:ext cx="16894661" cy="7205793"/>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1" name="Google Shape;531;p28"/>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532" name="Google Shape;532;p28"/>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533" name="Google Shape;533;p28"/>
          <p:cNvPicPr preferRelativeResize="0"/>
          <p:nvPr/>
        </p:nvPicPr>
        <p:blipFill rotWithShape="1">
          <a:blip r:embed="rId4">
            <a:alphaModFix/>
          </a:blip>
          <a:srcRect b="0" l="0" r="0" t="0"/>
          <a:stretch/>
        </p:blipFill>
        <p:spPr>
          <a:xfrm rot="980460">
            <a:off x="1383186" y="1619597"/>
            <a:ext cx="1063113" cy="1214986"/>
          </a:xfrm>
          <a:prstGeom prst="rect">
            <a:avLst/>
          </a:prstGeom>
          <a:noFill/>
          <a:ln>
            <a:noFill/>
          </a:ln>
        </p:spPr>
      </p:pic>
      <p:sp>
        <p:nvSpPr>
          <p:cNvPr id="534" name="Google Shape;534;p28"/>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8"/>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1. Bốn câu cầu: Những mâu thuẫn giằng xé trong tâm trạng của nhân vật trữ tình</a:t>
            </a:r>
            <a:endParaRPr/>
          </a:p>
        </p:txBody>
      </p:sp>
      <p:sp>
        <p:nvSpPr>
          <p:cNvPr id="536" name="Google Shape;536;p28"/>
          <p:cNvSpPr txBox="1"/>
          <p:nvPr/>
        </p:nvSpPr>
        <p:spPr>
          <a:xfrm>
            <a:off x="1148761" y="2735494"/>
            <a:ext cx="13616619" cy="99719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a) Câu 1, 2: Tình yêu say đắm, mãnh liệt</a:t>
            </a:r>
            <a:endParaRPr/>
          </a:p>
        </p:txBody>
      </p:sp>
      <p:sp>
        <p:nvSpPr>
          <p:cNvPr id="537" name="Google Shape;537;p28"/>
          <p:cNvSpPr txBox="1"/>
          <p:nvPr/>
        </p:nvSpPr>
        <p:spPr>
          <a:xfrm>
            <a:off x="1722179" y="4105066"/>
            <a:ext cx="8733516" cy="443198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000">
                <a:solidFill>
                  <a:srgbClr val="545454"/>
                </a:solidFill>
                <a:latin typeface="Arima Madurai"/>
                <a:ea typeface="Arima Madurai"/>
                <a:cs typeface="Arima Madurai"/>
                <a:sym typeface="Arima Madurai"/>
              </a:rPr>
              <a:t>- “Chưa hẳn tàn phai”: Phủ định để khẳng định tình yêu vẫn còn tha thiết dai dẳng</a:t>
            </a:r>
            <a:endParaRPr sz="6000">
              <a:solidFill>
                <a:srgbClr val="545454"/>
              </a:solidFill>
              <a:latin typeface="Arima Madurai"/>
              <a:ea typeface="Arima Madurai"/>
              <a:cs typeface="Arima Madurai"/>
              <a:sym typeface="Arima Madurai"/>
            </a:endParaRPr>
          </a:p>
        </p:txBody>
      </p:sp>
      <p:grpSp>
        <p:nvGrpSpPr>
          <p:cNvPr id="538" name="Google Shape;538;p28"/>
          <p:cNvGrpSpPr/>
          <p:nvPr/>
        </p:nvGrpSpPr>
        <p:grpSpPr>
          <a:xfrm>
            <a:off x="11136957" y="4004853"/>
            <a:ext cx="6248399" cy="4249804"/>
            <a:chOff x="11136957" y="4004853"/>
            <a:chExt cx="6248399" cy="4249804"/>
          </a:xfrm>
        </p:grpSpPr>
        <p:sp>
          <p:nvSpPr>
            <p:cNvPr id="539" name="Google Shape;539;p28"/>
            <p:cNvSpPr/>
            <p:nvPr/>
          </p:nvSpPr>
          <p:spPr>
            <a:xfrm>
              <a:off x="11136957" y="4004853"/>
              <a:ext cx="6248399" cy="4249804"/>
            </a:xfrm>
            <a:prstGeom prst="roundRect">
              <a:avLst>
                <a:gd fmla="val 12282" name="adj"/>
              </a:avLst>
            </a:prstGeom>
            <a:noFill/>
            <a:ln cap="flat" cmpd="sng" w="38100">
              <a:solidFill>
                <a:srgbClr val="FFA4C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0" name="Google Shape;540;p28"/>
            <p:cNvPicPr preferRelativeResize="0"/>
            <p:nvPr/>
          </p:nvPicPr>
          <p:blipFill rotWithShape="1">
            <a:blip r:embed="rId5">
              <a:alphaModFix/>
            </a:blip>
            <a:srcRect b="0" l="0" r="0" t="0"/>
            <a:stretch/>
          </p:blipFill>
          <p:spPr>
            <a:xfrm>
              <a:off x="11347850" y="4226279"/>
              <a:ext cx="5852160" cy="3806952"/>
            </a:xfrm>
            <a:prstGeom prst="roundRect">
              <a:avLst>
                <a:gd fmla="val 10081" name="adj"/>
              </a:avLst>
            </a:prstGeom>
            <a:noFill/>
            <a:ln>
              <a:noFill/>
            </a:ln>
          </p:spPr>
        </p:pic>
      </p:grpSp>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750"/>
                                        <p:tgtEl>
                                          <p:spTgt spid="5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750"/>
                                        <p:tgtEl>
                                          <p:spTgt spid="5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544" name="Shape 544"/>
        <p:cNvGrpSpPr/>
        <p:nvPr/>
      </p:nvGrpSpPr>
      <p:grpSpPr>
        <a:xfrm>
          <a:off x="0" y="0"/>
          <a:ext cx="0" cy="0"/>
          <a:chOff x="0" y="0"/>
          <a:chExt cx="0" cy="0"/>
        </a:xfrm>
      </p:grpSpPr>
      <p:sp>
        <p:nvSpPr>
          <p:cNvPr id="545" name="Google Shape;545;p29"/>
          <p:cNvSpPr/>
          <p:nvPr/>
        </p:nvSpPr>
        <p:spPr>
          <a:xfrm>
            <a:off x="783738" y="2388928"/>
            <a:ext cx="16894661" cy="7205793"/>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6" name="Google Shape;546;p29"/>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547" name="Google Shape;547;p29"/>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548" name="Google Shape;548;p29"/>
          <p:cNvPicPr preferRelativeResize="0"/>
          <p:nvPr/>
        </p:nvPicPr>
        <p:blipFill rotWithShape="1">
          <a:blip r:embed="rId4">
            <a:alphaModFix/>
          </a:blip>
          <a:srcRect b="0" l="0" r="0" t="0"/>
          <a:stretch/>
        </p:blipFill>
        <p:spPr>
          <a:xfrm rot="980460">
            <a:off x="1383186" y="1619597"/>
            <a:ext cx="1063113" cy="1214986"/>
          </a:xfrm>
          <a:prstGeom prst="rect">
            <a:avLst/>
          </a:prstGeom>
          <a:noFill/>
          <a:ln>
            <a:noFill/>
          </a:ln>
        </p:spPr>
      </p:pic>
      <p:sp>
        <p:nvSpPr>
          <p:cNvPr id="549" name="Google Shape;549;p29"/>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9"/>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1. Bốn câu cầu: Những mâu thuẫn giằng xé trong tâm trạng của nhân vật trữ tình</a:t>
            </a:r>
            <a:endParaRPr sz="5400">
              <a:solidFill>
                <a:schemeClr val="lt1"/>
              </a:solidFill>
              <a:latin typeface="Arial"/>
              <a:ea typeface="Arial"/>
              <a:cs typeface="Arial"/>
              <a:sym typeface="Arial"/>
            </a:endParaRPr>
          </a:p>
        </p:txBody>
      </p:sp>
      <p:sp>
        <p:nvSpPr>
          <p:cNvPr id="551" name="Google Shape;551;p29"/>
          <p:cNvSpPr txBox="1"/>
          <p:nvPr/>
        </p:nvSpPr>
        <p:spPr>
          <a:xfrm>
            <a:off x="1148761" y="2735494"/>
            <a:ext cx="13616619" cy="997196"/>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5400">
                <a:solidFill>
                  <a:srgbClr val="545454"/>
                </a:solidFill>
                <a:latin typeface="Arima Madurai"/>
                <a:ea typeface="Arima Madurai"/>
                <a:cs typeface="Arima Madurai"/>
                <a:sym typeface="Arima Madurai"/>
              </a:rPr>
              <a:t>a) Câu 1, 2: Tình yêu say đắm, mãnh liệt</a:t>
            </a:r>
            <a:endParaRPr/>
          </a:p>
        </p:txBody>
      </p:sp>
      <p:sp>
        <p:nvSpPr>
          <p:cNvPr id="552" name="Google Shape;552;p29"/>
          <p:cNvSpPr/>
          <p:nvPr/>
        </p:nvSpPr>
        <p:spPr>
          <a:xfrm>
            <a:off x="3080158" y="4429409"/>
            <a:ext cx="12769442" cy="4249804"/>
          </a:xfrm>
          <a:prstGeom prst="roundRect">
            <a:avLst>
              <a:gd fmla="val 12282" name="adj"/>
            </a:avLst>
          </a:prstGeom>
          <a:noFill/>
          <a:ln cap="flat" cmpd="sng" w="57150">
            <a:solidFill>
              <a:srgbClr val="FFA4C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9"/>
          <p:cNvSpPr/>
          <p:nvPr/>
        </p:nvSpPr>
        <p:spPr>
          <a:xfrm>
            <a:off x="1117522" y="5753100"/>
            <a:ext cx="1594439" cy="1219200"/>
          </a:xfrm>
          <a:prstGeom prst="rightArrow">
            <a:avLst>
              <a:gd fmla="val 50000" name="adj1"/>
              <a:gd fmla="val 50000" name="adj2"/>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9"/>
          <p:cNvSpPr txBox="1"/>
          <p:nvPr/>
        </p:nvSpPr>
        <p:spPr>
          <a:xfrm>
            <a:off x="3464067" y="4781811"/>
            <a:ext cx="11827616" cy="3323987"/>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000">
                <a:solidFill>
                  <a:srgbClr val="545454"/>
                </a:solidFill>
                <a:latin typeface="Arima Madurai"/>
                <a:ea typeface="Arima Madurai"/>
                <a:cs typeface="Arima Madurai"/>
                <a:sym typeface="Arima Madurai"/>
              </a:rPr>
              <a:t>Tình yêu chân thành, mãnh liệt như ngọn lửa dai dẳng cháy và được ấp ủ từ lâu</a:t>
            </a:r>
            <a:endParaRPr sz="6000">
              <a:solidFill>
                <a:srgbClr val="545454"/>
              </a:solidFill>
              <a:latin typeface="Arima Madurai"/>
              <a:ea typeface="Arima Madurai"/>
              <a:cs typeface="Arima Madurai"/>
              <a:sym typeface="Arima Madura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554"/>
                                        </p:tgtEl>
                                        <p:attrNameLst>
                                          <p:attrName>style.visibility</p:attrName>
                                        </p:attrNameLst>
                                      </p:cBhvr>
                                      <p:to>
                                        <p:strVal val="visible"/>
                                      </p:to>
                                    </p:set>
                                    <p:anim calcmode="lin" valueType="num">
                                      <p:cBhvr additive="base">
                                        <p:cTn dur="750"/>
                                        <p:tgtEl>
                                          <p:spTgt spid="5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750"/>
                                        <p:tgtEl>
                                          <p:spTgt spid="55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750"/>
                                        <p:tgtEl>
                                          <p:spTgt spid="5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5F1"/>
        </a:solidFill>
      </p:bgPr>
    </p:bg>
    <p:spTree>
      <p:nvGrpSpPr>
        <p:cNvPr id="109" name="Shape 109"/>
        <p:cNvGrpSpPr/>
        <p:nvPr/>
      </p:nvGrpSpPr>
      <p:grpSpPr>
        <a:xfrm>
          <a:off x="0" y="0"/>
          <a:ext cx="0" cy="0"/>
          <a:chOff x="0" y="0"/>
          <a:chExt cx="0" cy="0"/>
        </a:xfrm>
      </p:grpSpPr>
      <p:sp>
        <p:nvSpPr>
          <p:cNvPr id="110" name="Google Shape;110;p3"/>
          <p:cNvSpPr/>
          <p:nvPr/>
        </p:nvSpPr>
        <p:spPr>
          <a:xfrm>
            <a:off x="664927" y="320040"/>
            <a:ext cx="10079272" cy="7341497"/>
          </a:xfrm>
          <a:prstGeom prst="roundRect">
            <a:avLst>
              <a:gd fmla="val 1010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txBox="1"/>
          <p:nvPr/>
        </p:nvSpPr>
        <p:spPr>
          <a:xfrm>
            <a:off x="821558" y="342900"/>
            <a:ext cx="10439400" cy="734149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8000">
                <a:solidFill>
                  <a:srgbClr val="74959A"/>
                </a:solidFill>
                <a:latin typeface="Arial"/>
                <a:ea typeface="Arial"/>
                <a:cs typeface="Arial"/>
                <a:sym typeface="Arial"/>
              </a:rPr>
              <a:t>Đây là một món ăn người dân Nga thường dùng để đón khách trong các dịp lễ lớn</a:t>
            </a:r>
            <a:endParaRPr/>
          </a:p>
        </p:txBody>
      </p:sp>
      <p:pic>
        <p:nvPicPr>
          <p:cNvPr id="112" name="Google Shape;112;p3"/>
          <p:cNvPicPr preferRelativeResize="0"/>
          <p:nvPr/>
        </p:nvPicPr>
        <p:blipFill rotWithShape="1">
          <a:blip r:embed="rId3">
            <a:alphaModFix/>
          </a:blip>
          <a:srcRect b="0" l="0" r="0" t="0"/>
          <a:stretch/>
        </p:blipFill>
        <p:spPr>
          <a:xfrm>
            <a:off x="11143668" y="647700"/>
            <a:ext cx="6479405" cy="4233885"/>
          </a:xfrm>
          <a:prstGeom prst="roundRect">
            <a:avLst>
              <a:gd fmla="val 8931" name="adj"/>
            </a:avLst>
          </a:prstGeom>
          <a:noFill/>
          <a:ln>
            <a:noFill/>
          </a:ln>
        </p:spPr>
      </p:pic>
      <p:pic>
        <p:nvPicPr>
          <p:cNvPr id="113" name="Google Shape;113;p3"/>
          <p:cNvPicPr preferRelativeResize="0"/>
          <p:nvPr/>
        </p:nvPicPr>
        <p:blipFill rotWithShape="1">
          <a:blip r:embed="rId4">
            <a:alphaModFix/>
          </a:blip>
          <a:srcRect b="0" l="0" r="0" t="0"/>
          <a:stretch/>
        </p:blipFill>
        <p:spPr>
          <a:xfrm>
            <a:off x="11196596" y="5359707"/>
            <a:ext cx="6574073" cy="4391481"/>
          </a:xfrm>
          <a:prstGeom prst="roundRect">
            <a:avLst>
              <a:gd fmla="val 7991" name="adj"/>
            </a:avLst>
          </a:prstGeom>
          <a:noFill/>
          <a:ln>
            <a:noFill/>
          </a:ln>
        </p:spPr>
      </p:pic>
      <p:grpSp>
        <p:nvGrpSpPr>
          <p:cNvPr id="114" name="Google Shape;114;p3"/>
          <p:cNvGrpSpPr/>
          <p:nvPr/>
        </p:nvGrpSpPr>
        <p:grpSpPr>
          <a:xfrm>
            <a:off x="850635" y="7956208"/>
            <a:ext cx="9893564" cy="1812381"/>
            <a:chOff x="850636" y="7647301"/>
            <a:chExt cx="9893564" cy="1812381"/>
          </a:xfrm>
        </p:grpSpPr>
        <p:sp>
          <p:nvSpPr>
            <p:cNvPr id="115" name="Google Shape;115;p3"/>
            <p:cNvSpPr/>
            <p:nvPr/>
          </p:nvSpPr>
          <p:spPr>
            <a:xfrm>
              <a:off x="850636" y="7647301"/>
              <a:ext cx="9893564" cy="1812381"/>
            </a:xfrm>
            <a:prstGeom prst="roundRect">
              <a:avLst>
                <a:gd fmla="val 14144" name="adj"/>
              </a:avLst>
            </a:prstGeom>
            <a:solidFill>
              <a:srgbClr val="4953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95371"/>
                </a:solidFill>
                <a:latin typeface="Calibri"/>
                <a:ea typeface="Calibri"/>
                <a:cs typeface="Calibri"/>
                <a:sym typeface="Calibri"/>
              </a:endParaRPr>
            </a:p>
          </p:txBody>
        </p:sp>
        <p:sp>
          <p:nvSpPr>
            <p:cNvPr id="116" name="Google Shape;116;p3"/>
            <p:cNvSpPr txBox="1"/>
            <p:nvPr/>
          </p:nvSpPr>
          <p:spPr>
            <a:xfrm>
              <a:off x="1587813" y="7770424"/>
              <a:ext cx="8054339" cy="156613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8800">
                  <a:solidFill>
                    <a:schemeClr val="lt1"/>
                  </a:solidFill>
                  <a:latin typeface="Arial"/>
                  <a:ea typeface="Arial"/>
                  <a:cs typeface="Arial"/>
                  <a:sym typeface="Arial"/>
                </a:rPr>
                <a:t>BÁNH MÌ MUỐI</a:t>
              </a:r>
              <a:endParaRPr sz="8800">
                <a:solidFill>
                  <a:schemeClr val="lt1"/>
                </a:solidFill>
                <a:latin typeface="Arial"/>
                <a:ea typeface="Arial"/>
                <a:cs typeface="Arial"/>
                <a:sym typeface="Arial"/>
              </a:endParaRPr>
            </a:p>
          </p:txBody>
        </p:sp>
      </p:grpSp>
      <p:pic>
        <p:nvPicPr>
          <p:cNvPr id="117" name="Google Shape;117;p3">
            <a:hlinkClick action="ppaction://hlinksldjump" r:id="rId5"/>
          </p:cNvPr>
          <p:cNvPicPr preferRelativeResize="0"/>
          <p:nvPr/>
        </p:nvPicPr>
        <p:blipFill rotWithShape="1">
          <a:blip r:embed="rId6">
            <a:alphaModFix/>
          </a:blip>
          <a:srcRect b="0" l="0" r="0" t="0"/>
          <a:stretch/>
        </p:blipFill>
        <p:spPr>
          <a:xfrm>
            <a:off x="113459" y="9258300"/>
            <a:ext cx="737177" cy="737177"/>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750"/>
                                        <p:tgtEl>
                                          <p:spTgt spid="1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558" name="Shape 558"/>
        <p:cNvGrpSpPr/>
        <p:nvPr/>
      </p:nvGrpSpPr>
      <p:grpSpPr>
        <a:xfrm>
          <a:off x="0" y="0"/>
          <a:ext cx="0" cy="0"/>
          <a:chOff x="0" y="0"/>
          <a:chExt cx="0" cy="0"/>
        </a:xfrm>
      </p:grpSpPr>
      <p:sp>
        <p:nvSpPr>
          <p:cNvPr id="559" name="Google Shape;559;p30"/>
          <p:cNvSpPr/>
          <p:nvPr/>
        </p:nvSpPr>
        <p:spPr>
          <a:xfrm>
            <a:off x="602007" y="3375903"/>
            <a:ext cx="17286427" cy="6043022"/>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60" name="Google Shape;560;p30"/>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561" name="Google Shape;561;p30"/>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562" name="Google Shape;562;p30"/>
          <p:cNvPicPr preferRelativeResize="0"/>
          <p:nvPr/>
        </p:nvPicPr>
        <p:blipFill rotWithShape="1">
          <a:blip r:embed="rId4">
            <a:alphaModFix/>
          </a:blip>
          <a:srcRect b="0" l="0" r="0" t="0"/>
          <a:stretch/>
        </p:blipFill>
        <p:spPr>
          <a:xfrm rot="980460">
            <a:off x="1261167" y="1883032"/>
            <a:ext cx="1063113" cy="1214986"/>
          </a:xfrm>
          <a:prstGeom prst="rect">
            <a:avLst/>
          </a:prstGeom>
          <a:noFill/>
          <a:ln>
            <a:noFill/>
          </a:ln>
        </p:spPr>
      </p:pic>
      <p:pic>
        <p:nvPicPr>
          <p:cNvPr id="563" name="Google Shape;563;p30"/>
          <p:cNvPicPr preferRelativeResize="0"/>
          <p:nvPr/>
        </p:nvPicPr>
        <p:blipFill rotWithShape="1">
          <a:blip r:embed="rId3">
            <a:alphaModFix/>
          </a:blip>
          <a:srcRect b="0" l="0" r="0" t="0"/>
          <a:stretch/>
        </p:blipFill>
        <p:spPr>
          <a:xfrm rot="1130623">
            <a:off x="17049866" y="8994249"/>
            <a:ext cx="743184" cy="849353"/>
          </a:xfrm>
          <a:prstGeom prst="rect">
            <a:avLst/>
          </a:prstGeom>
          <a:noFill/>
          <a:ln>
            <a:noFill/>
          </a:ln>
        </p:spPr>
      </p:pic>
      <p:pic>
        <p:nvPicPr>
          <p:cNvPr id="564" name="Google Shape;564;p30"/>
          <p:cNvPicPr preferRelativeResize="0"/>
          <p:nvPr/>
        </p:nvPicPr>
        <p:blipFill rotWithShape="1">
          <a:blip r:embed="rId5">
            <a:alphaModFix/>
          </a:blip>
          <a:srcRect b="0" l="0" r="0" t="0"/>
          <a:stretch/>
        </p:blipFill>
        <p:spPr>
          <a:xfrm rot="-1628223">
            <a:off x="15725079" y="8537703"/>
            <a:ext cx="1247478" cy="1425689"/>
          </a:xfrm>
          <a:prstGeom prst="rect">
            <a:avLst/>
          </a:prstGeom>
          <a:noFill/>
          <a:ln>
            <a:noFill/>
          </a:ln>
        </p:spPr>
      </p:pic>
      <p:sp>
        <p:nvSpPr>
          <p:cNvPr id="565" name="Google Shape;565;p30"/>
          <p:cNvSpPr/>
          <p:nvPr/>
        </p:nvSpPr>
        <p:spPr>
          <a:xfrm>
            <a:off x="2595747" y="892321"/>
            <a:ext cx="15374144" cy="1888979"/>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30"/>
          <p:cNvSpPr txBox="1"/>
          <p:nvPr/>
        </p:nvSpPr>
        <p:spPr>
          <a:xfrm>
            <a:off x="3047229" y="1331892"/>
            <a:ext cx="14841205" cy="957955"/>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6000">
                <a:solidFill>
                  <a:schemeClr val="lt1"/>
                </a:solidFill>
                <a:latin typeface="Arial"/>
                <a:ea typeface="Arial"/>
                <a:cs typeface="Arial"/>
                <a:sym typeface="Arial"/>
              </a:rPr>
              <a:t>Bài thơ “Tôi yêu em” ra đời trong hoàn cảnh nào?</a:t>
            </a:r>
            <a:endParaRPr sz="6000">
              <a:solidFill>
                <a:schemeClr val="lt1"/>
              </a:solidFill>
              <a:latin typeface="Arial"/>
              <a:ea typeface="Arial"/>
              <a:cs typeface="Arial"/>
              <a:sym typeface="Arial"/>
            </a:endParaRPr>
          </a:p>
        </p:txBody>
      </p:sp>
      <p:sp>
        <p:nvSpPr>
          <p:cNvPr id="567" name="Google Shape;567;p30"/>
          <p:cNvSpPr txBox="1"/>
          <p:nvPr/>
        </p:nvSpPr>
        <p:spPr>
          <a:xfrm>
            <a:off x="2483560" y="3939086"/>
            <a:ext cx="658424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000">
                <a:solidFill>
                  <a:srgbClr val="545454"/>
                </a:solidFill>
                <a:latin typeface="Arima Madurai"/>
                <a:ea typeface="Arima Madurai"/>
                <a:cs typeface="Arima Madurai"/>
                <a:sym typeface="Arima Madurai"/>
              </a:rPr>
              <a:t>Khi tác giả quyết định cầu hôn người con gái mình yêu</a:t>
            </a:r>
            <a:endParaRPr sz="4000">
              <a:solidFill>
                <a:srgbClr val="545454"/>
              </a:solidFill>
              <a:latin typeface="Arima Madurai"/>
              <a:ea typeface="Arima Madurai"/>
              <a:cs typeface="Arima Madurai"/>
              <a:sym typeface="Arima Madurai"/>
            </a:endParaRPr>
          </a:p>
        </p:txBody>
      </p:sp>
      <p:sp>
        <p:nvSpPr>
          <p:cNvPr id="568" name="Google Shape;568;p30"/>
          <p:cNvSpPr/>
          <p:nvPr/>
        </p:nvSpPr>
        <p:spPr>
          <a:xfrm>
            <a:off x="895084" y="410391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A</a:t>
            </a:r>
            <a:endParaRPr/>
          </a:p>
        </p:txBody>
      </p:sp>
      <p:sp>
        <p:nvSpPr>
          <p:cNvPr id="569" name="Google Shape;569;p30"/>
          <p:cNvSpPr txBox="1"/>
          <p:nvPr/>
        </p:nvSpPr>
        <p:spPr>
          <a:xfrm>
            <a:off x="2483560" y="6575696"/>
            <a:ext cx="6235641"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000">
                <a:solidFill>
                  <a:srgbClr val="545454"/>
                </a:solidFill>
                <a:latin typeface="Arima Madurai"/>
                <a:ea typeface="Arima Madurai"/>
                <a:cs typeface="Arima Madurai"/>
                <a:sym typeface="Arima Madurai"/>
              </a:rPr>
              <a:t>Khi tác giả suy nghĩ về người con gái mình yêu</a:t>
            </a:r>
            <a:endParaRPr sz="4000">
              <a:solidFill>
                <a:srgbClr val="545454"/>
              </a:solidFill>
              <a:latin typeface="Arima Madurai"/>
              <a:ea typeface="Arima Madurai"/>
              <a:cs typeface="Arima Madurai"/>
              <a:sym typeface="Arima Madurai"/>
            </a:endParaRPr>
          </a:p>
        </p:txBody>
      </p:sp>
      <p:sp>
        <p:nvSpPr>
          <p:cNvPr id="570" name="Google Shape;570;p30"/>
          <p:cNvSpPr/>
          <p:nvPr/>
        </p:nvSpPr>
        <p:spPr>
          <a:xfrm>
            <a:off x="895084"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C</a:t>
            </a:r>
            <a:endParaRPr/>
          </a:p>
        </p:txBody>
      </p:sp>
      <p:sp>
        <p:nvSpPr>
          <p:cNvPr id="571" name="Google Shape;571;p30"/>
          <p:cNvSpPr txBox="1"/>
          <p:nvPr/>
        </p:nvSpPr>
        <p:spPr>
          <a:xfrm>
            <a:off x="11157276" y="6575696"/>
            <a:ext cx="6071762"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000">
                <a:solidFill>
                  <a:srgbClr val="545454"/>
                </a:solidFill>
                <a:latin typeface="Arima Madurai"/>
                <a:ea typeface="Arima Madurai"/>
                <a:cs typeface="Arima Madurai"/>
                <a:sym typeface="Arima Madurai"/>
              </a:rPr>
              <a:t>Khi tác giả từ giã mối tình sau bao năm theo đuổi</a:t>
            </a:r>
            <a:endParaRPr sz="4000">
              <a:solidFill>
                <a:srgbClr val="545454"/>
              </a:solidFill>
              <a:latin typeface="Arima Madurai"/>
              <a:ea typeface="Arima Madurai"/>
              <a:cs typeface="Arima Madurai"/>
              <a:sym typeface="Arima Madurai"/>
            </a:endParaRPr>
          </a:p>
        </p:txBody>
      </p:sp>
      <p:sp>
        <p:nvSpPr>
          <p:cNvPr id="572" name="Google Shape;572;p30"/>
          <p:cNvSpPr/>
          <p:nvPr/>
        </p:nvSpPr>
        <p:spPr>
          <a:xfrm>
            <a:off x="9568800"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D</a:t>
            </a:r>
            <a:endParaRPr/>
          </a:p>
        </p:txBody>
      </p:sp>
      <p:sp>
        <p:nvSpPr>
          <p:cNvPr id="573" name="Google Shape;573;p30"/>
          <p:cNvSpPr txBox="1"/>
          <p:nvPr/>
        </p:nvSpPr>
        <p:spPr>
          <a:xfrm>
            <a:off x="11157276" y="3939086"/>
            <a:ext cx="623564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000">
                <a:solidFill>
                  <a:srgbClr val="545454"/>
                </a:solidFill>
                <a:latin typeface="Arima Madurai"/>
                <a:ea typeface="Arima Madurai"/>
                <a:cs typeface="Arima Madurai"/>
                <a:sym typeface="Arima Madurai"/>
              </a:rPr>
              <a:t>Khi tác giả cầu hôn nhưng không được chấp nhận.</a:t>
            </a:r>
            <a:endParaRPr sz="4000">
              <a:solidFill>
                <a:srgbClr val="545454"/>
              </a:solidFill>
              <a:latin typeface="Arima Madurai"/>
              <a:ea typeface="Arima Madurai"/>
              <a:cs typeface="Arima Madurai"/>
              <a:sym typeface="Arima Madurai"/>
            </a:endParaRPr>
          </a:p>
        </p:txBody>
      </p:sp>
      <p:sp>
        <p:nvSpPr>
          <p:cNvPr id="574" name="Google Shape;574;p30"/>
          <p:cNvSpPr/>
          <p:nvPr/>
        </p:nvSpPr>
        <p:spPr>
          <a:xfrm>
            <a:off x="9484503" y="4052955"/>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B</a:t>
            </a:r>
            <a:endParaRPr/>
          </a:p>
        </p:txBody>
      </p:sp>
      <p:sp>
        <p:nvSpPr>
          <p:cNvPr id="575" name="Google Shape;575;p30"/>
          <p:cNvSpPr txBox="1"/>
          <p:nvPr/>
        </p:nvSpPr>
        <p:spPr>
          <a:xfrm>
            <a:off x="902950" y="836150"/>
            <a:ext cx="1570778" cy="212365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11500">
                <a:solidFill>
                  <a:srgbClr val="545454"/>
                </a:solidFill>
                <a:latin typeface="Arima Madurai"/>
                <a:ea typeface="Arima Madurai"/>
                <a:cs typeface="Arima Madurai"/>
                <a:sym typeface="Arima Madurai"/>
              </a:rPr>
              <a:t>1</a:t>
            </a:r>
            <a:endParaRPr/>
          </a:p>
        </p:txBody>
      </p:sp>
      <p:pic>
        <p:nvPicPr>
          <p:cNvPr id="576" name="Google Shape;576;p30"/>
          <p:cNvPicPr preferRelativeResize="0"/>
          <p:nvPr/>
        </p:nvPicPr>
        <p:blipFill rotWithShape="1">
          <a:blip r:embed="rId6">
            <a:alphaModFix/>
          </a:blip>
          <a:srcRect b="0" l="0" r="0" t="0"/>
          <a:stretch/>
        </p:blipFill>
        <p:spPr>
          <a:xfrm>
            <a:off x="9360876" y="3593938"/>
            <a:ext cx="1987928" cy="1987928"/>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580" name="Shape 580"/>
        <p:cNvGrpSpPr/>
        <p:nvPr/>
      </p:nvGrpSpPr>
      <p:grpSpPr>
        <a:xfrm>
          <a:off x="0" y="0"/>
          <a:ext cx="0" cy="0"/>
          <a:chOff x="0" y="0"/>
          <a:chExt cx="0" cy="0"/>
        </a:xfrm>
      </p:grpSpPr>
      <p:sp>
        <p:nvSpPr>
          <p:cNvPr id="581" name="Google Shape;581;p31"/>
          <p:cNvSpPr/>
          <p:nvPr/>
        </p:nvSpPr>
        <p:spPr>
          <a:xfrm>
            <a:off x="602007" y="3375903"/>
            <a:ext cx="17286427" cy="6043022"/>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82" name="Google Shape;582;p31"/>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583" name="Google Shape;583;p31"/>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584" name="Google Shape;584;p31"/>
          <p:cNvPicPr preferRelativeResize="0"/>
          <p:nvPr/>
        </p:nvPicPr>
        <p:blipFill rotWithShape="1">
          <a:blip r:embed="rId4">
            <a:alphaModFix/>
          </a:blip>
          <a:srcRect b="0" l="0" r="0" t="0"/>
          <a:stretch/>
        </p:blipFill>
        <p:spPr>
          <a:xfrm rot="980460">
            <a:off x="1261167" y="1883032"/>
            <a:ext cx="1063113" cy="1214986"/>
          </a:xfrm>
          <a:prstGeom prst="rect">
            <a:avLst/>
          </a:prstGeom>
          <a:noFill/>
          <a:ln>
            <a:noFill/>
          </a:ln>
        </p:spPr>
      </p:pic>
      <p:pic>
        <p:nvPicPr>
          <p:cNvPr id="585" name="Google Shape;585;p31"/>
          <p:cNvPicPr preferRelativeResize="0"/>
          <p:nvPr/>
        </p:nvPicPr>
        <p:blipFill rotWithShape="1">
          <a:blip r:embed="rId3">
            <a:alphaModFix/>
          </a:blip>
          <a:srcRect b="0" l="0" r="0" t="0"/>
          <a:stretch/>
        </p:blipFill>
        <p:spPr>
          <a:xfrm rot="1130623">
            <a:off x="17049866" y="8994249"/>
            <a:ext cx="743184" cy="849353"/>
          </a:xfrm>
          <a:prstGeom prst="rect">
            <a:avLst/>
          </a:prstGeom>
          <a:noFill/>
          <a:ln>
            <a:noFill/>
          </a:ln>
        </p:spPr>
      </p:pic>
      <p:pic>
        <p:nvPicPr>
          <p:cNvPr id="586" name="Google Shape;586;p31"/>
          <p:cNvPicPr preferRelativeResize="0"/>
          <p:nvPr/>
        </p:nvPicPr>
        <p:blipFill rotWithShape="1">
          <a:blip r:embed="rId5">
            <a:alphaModFix/>
          </a:blip>
          <a:srcRect b="0" l="0" r="0" t="0"/>
          <a:stretch/>
        </p:blipFill>
        <p:spPr>
          <a:xfrm rot="-1628223">
            <a:off x="15725079" y="8537703"/>
            <a:ext cx="1247478" cy="1425689"/>
          </a:xfrm>
          <a:prstGeom prst="rect">
            <a:avLst/>
          </a:prstGeom>
          <a:noFill/>
          <a:ln>
            <a:noFill/>
          </a:ln>
        </p:spPr>
      </p:pic>
      <p:sp>
        <p:nvSpPr>
          <p:cNvPr id="587" name="Google Shape;587;p31"/>
          <p:cNvSpPr/>
          <p:nvPr/>
        </p:nvSpPr>
        <p:spPr>
          <a:xfrm>
            <a:off x="2595747" y="892321"/>
            <a:ext cx="15374144" cy="1888979"/>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31"/>
          <p:cNvSpPr txBox="1"/>
          <p:nvPr/>
        </p:nvSpPr>
        <p:spPr>
          <a:xfrm>
            <a:off x="3047229" y="1331892"/>
            <a:ext cx="14841205" cy="1053750"/>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6600">
                <a:solidFill>
                  <a:schemeClr val="lt1"/>
                </a:solidFill>
                <a:latin typeface="Arial"/>
                <a:ea typeface="Arial"/>
                <a:cs typeface="Arial"/>
                <a:sym typeface="Arial"/>
              </a:rPr>
              <a:t>Nhà thơ A.X.Pu-skin được mệnh danh là:</a:t>
            </a:r>
            <a:endParaRPr sz="6600">
              <a:solidFill>
                <a:schemeClr val="lt1"/>
              </a:solidFill>
              <a:latin typeface="Arial"/>
              <a:ea typeface="Arial"/>
              <a:cs typeface="Arial"/>
              <a:sym typeface="Arial"/>
            </a:endParaRPr>
          </a:p>
        </p:txBody>
      </p:sp>
      <p:sp>
        <p:nvSpPr>
          <p:cNvPr id="589" name="Google Shape;589;p31"/>
          <p:cNvSpPr txBox="1"/>
          <p:nvPr/>
        </p:nvSpPr>
        <p:spPr>
          <a:xfrm>
            <a:off x="2525347" y="4257456"/>
            <a:ext cx="6584240" cy="886397"/>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Ông tổ của thơ trữ tình.</a:t>
            </a:r>
            <a:endParaRPr sz="4800">
              <a:solidFill>
                <a:srgbClr val="545454"/>
              </a:solidFill>
              <a:latin typeface="Arima Madurai"/>
              <a:ea typeface="Arima Madurai"/>
              <a:cs typeface="Arima Madurai"/>
              <a:sym typeface="Arima Madurai"/>
            </a:endParaRPr>
          </a:p>
        </p:txBody>
      </p:sp>
      <p:sp>
        <p:nvSpPr>
          <p:cNvPr id="590" name="Google Shape;590;p31"/>
          <p:cNvSpPr/>
          <p:nvPr/>
        </p:nvSpPr>
        <p:spPr>
          <a:xfrm>
            <a:off x="895084" y="410391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A</a:t>
            </a:r>
            <a:endParaRPr/>
          </a:p>
        </p:txBody>
      </p:sp>
      <p:sp>
        <p:nvSpPr>
          <p:cNvPr id="591" name="Google Shape;591;p31"/>
          <p:cNvSpPr txBox="1"/>
          <p:nvPr/>
        </p:nvSpPr>
        <p:spPr>
          <a:xfrm>
            <a:off x="2527360" y="6799971"/>
            <a:ext cx="6235641" cy="177279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Mặt trời của thi ca Nga.</a:t>
            </a:r>
            <a:endParaRPr sz="4800">
              <a:solidFill>
                <a:srgbClr val="545454"/>
              </a:solidFill>
              <a:latin typeface="Arima Madurai"/>
              <a:ea typeface="Arima Madurai"/>
              <a:cs typeface="Arima Madurai"/>
              <a:sym typeface="Arima Madurai"/>
            </a:endParaRPr>
          </a:p>
        </p:txBody>
      </p:sp>
      <p:sp>
        <p:nvSpPr>
          <p:cNvPr id="592" name="Google Shape;592;p31"/>
          <p:cNvSpPr/>
          <p:nvPr/>
        </p:nvSpPr>
        <p:spPr>
          <a:xfrm>
            <a:off x="895084"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C</a:t>
            </a:r>
            <a:endParaRPr/>
          </a:p>
        </p:txBody>
      </p:sp>
      <p:sp>
        <p:nvSpPr>
          <p:cNvPr id="593" name="Google Shape;593;p31"/>
          <p:cNvSpPr txBox="1"/>
          <p:nvPr/>
        </p:nvSpPr>
        <p:spPr>
          <a:xfrm>
            <a:off x="11111959" y="6799970"/>
            <a:ext cx="5820658" cy="177279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Ông hoàng của thơ trữ tình.</a:t>
            </a:r>
            <a:endParaRPr sz="4800">
              <a:solidFill>
                <a:srgbClr val="545454"/>
              </a:solidFill>
              <a:latin typeface="Arima Madurai"/>
              <a:ea typeface="Arima Madurai"/>
              <a:cs typeface="Arima Madurai"/>
              <a:sym typeface="Arima Madurai"/>
            </a:endParaRPr>
          </a:p>
        </p:txBody>
      </p:sp>
      <p:sp>
        <p:nvSpPr>
          <p:cNvPr id="594" name="Google Shape;594;p31"/>
          <p:cNvSpPr/>
          <p:nvPr/>
        </p:nvSpPr>
        <p:spPr>
          <a:xfrm>
            <a:off x="9568800"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D</a:t>
            </a:r>
            <a:endParaRPr/>
          </a:p>
        </p:txBody>
      </p:sp>
      <p:sp>
        <p:nvSpPr>
          <p:cNvPr id="595" name="Google Shape;595;p31"/>
          <p:cNvSpPr txBox="1"/>
          <p:nvPr/>
        </p:nvSpPr>
        <p:spPr>
          <a:xfrm>
            <a:off x="11157276" y="3939086"/>
            <a:ext cx="5775340" cy="177279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Cây sồi già với tán lá xanh ngắt</a:t>
            </a:r>
            <a:endParaRPr sz="4800">
              <a:solidFill>
                <a:srgbClr val="545454"/>
              </a:solidFill>
              <a:latin typeface="Arima Madurai"/>
              <a:ea typeface="Arima Madurai"/>
              <a:cs typeface="Arima Madurai"/>
              <a:sym typeface="Arima Madurai"/>
            </a:endParaRPr>
          </a:p>
        </p:txBody>
      </p:sp>
      <p:sp>
        <p:nvSpPr>
          <p:cNvPr id="596" name="Google Shape;596;p31"/>
          <p:cNvSpPr/>
          <p:nvPr/>
        </p:nvSpPr>
        <p:spPr>
          <a:xfrm>
            <a:off x="9484503" y="4052955"/>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B</a:t>
            </a:r>
            <a:endParaRPr/>
          </a:p>
        </p:txBody>
      </p:sp>
      <p:sp>
        <p:nvSpPr>
          <p:cNvPr id="597" name="Google Shape;597;p31"/>
          <p:cNvSpPr txBox="1"/>
          <p:nvPr/>
        </p:nvSpPr>
        <p:spPr>
          <a:xfrm>
            <a:off x="902950" y="836150"/>
            <a:ext cx="1570778" cy="212365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11500">
                <a:solidFill>
                  <a:srgbClr val="545454"/>
                </a:solidFill>
                <a:latin typeface="Arima Madurai"/>
                <a:ea typeface="Arima Madurai"/>
                <a:cs typeface="Arima Madurai"/>
                <a:sym typeface="Arima Madurai"/>
              </a:rPr>
              <a:t>2</a:t>
            </a:r>
            <a:endParaRPr/>
          </a:p>
        </p:txBody>
      </p:sp>
      <p:pic>
        <p:nvPicPr>
          <p:cNvPr id="598" name="Google Shape;598;p31"/>
          <p:cNvPicPr preferRelativeResize="0"/>
          <p:nvPr/>
        </p:nvPicPr>
        <p:blipFill rotWithShape="1">
          <a:blip r:embed="rId6">
            <a:alphaModFix/>
          </a:blip>
          <a:srcRect b="0" l="0" r="0" t="0"/>
          <a:stretch/>
        </p:blipFill>
        <p:spPr>
          <a:xfrm>
            <a:off x="727597" y="6278035"/>
            <a:ext cx="1987928" cy="1987928"/>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602" name="Shape 602"/>
        <p:cNvGrpSpPr/>
        <p:nvPr/>
      </p:nvGrpSpPr>
      <p:grpSpPr>
        <a:xfrm>
          <a:off x="0" y="0"/>
          <a:ext cx="0" cy="0"/>
          <a:chOff x="0" y="0"/>
          <a:chExt cx="0" cy="0"/>
        </a:xfrm>
      </p:grpSpPr>
      <p:sp>
        <p:nvSpPr>
          <p:cNvPr id="603" name="Google Shape;603;p32"/>
          <p:cNvSpPr/>
          <p:nvPr/>
        </p:nvSpPr>
        <p:spPr>
          <a:xfrm>
            <a:off x="602007" y="3375903"/>
            <a:ext cx="17286427" cy="6043022"/>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4" name="Google Shape;604;p32"/>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605" name="Google Shape;605;p32"/>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606" name="Google Shape;606;p32"/>
          <p:cNvPicPr preferRelativeResize="0"/>
          <p:nvPr/>
        </p:nvPicPr>
        <p:blipFill rotWithShape="1">
          <a:blip r:embed="rId4">
            <a:alphaModFix/>
          </a:blip>
          <a:srcRect b="0" l="0" r="0" t="0"/>
          <a:stretch/>
        </p:blipFill>
        <p:spPr>
          <a:xfrm rot="980460">
            <a:off x="1261167" y="1883032"/>
            <a:ext cx="1063113" cy="1214986"/>
          </a:xfrm>
          <a:prstGeom prst="rect">
            <a:avLst/>
          </a:prstGeom>
          <a:noFill/>
          <a:ln>
            <a:noFill/>
          </a:ln>
        </p:spPr>
      </p:pic>
      <p:pic>
        <p:nvPicPr>
          <p:cNvPr id="607" name="Google Shape;607;p32"/>
          <p:cNvPicPr preferRelativeResize="0"/>
          <p:nvPr/>
        </p:nvPicPr>
        <p:blipFill rotWithShape="1">
          <a:blip r:embed="rId3">
            <a:alphaModFix/>
          </a:blip>
          <a:srcRect b="0" l="0" r="0" t="0"/>
          <a:stretch/>
        </p:blipFill>
        <p:spPr>
          <a:xfrm rot="1130623">
            <a:off x="17049866" y="8994249"/>
            <a:ext cx="743184" cy="849353"/>
          </a:xfrm>
          <a:prstGeom prst="rect">
            <a:avLst/>
          </a:prstGeom>
          <a:noFill/>
          <a:ln>
            <a:noFill/>
          </a:ln>
        </p:spPr>
      </p:pic>
      <p:pic>
        <p:nvPicPr>
          <p:cNvPr id="608" name="Google Shape;608;p32"/>
          <p:cNvPicPr preferRelativeResize="0"/>
          <p:nvPr/>
        </p:nvPicPr>
        <p:blipFill rotWithShape="1">
          <a:blip r:embed="rId5">
            <a:alphaModFix/>
          </a:blip>
          <a:srcRect b="0" l="0" r="0" t="0"/>
          <a:stretch/>
        </p:blipFill>
        <p:spPr>
          <a:xfrm rot="-1628223">
            <a:off x="15725079" y="8537703"/>
            <a:ext cx="1247478" cy="1425689"/>
          </a:xfrm>
          <a:prstGeom prst="rect">
            <a:avLst/>
          </a:prstGeom>
          <a:noFill/>
          <a:ln>
            <a:noFill/>
          </a:ln>
        </p:spPr>
      </p:pic>
      <p:sp>
        <p:nvSpPr>
          <p:cNvPr id="609" name="Google Shape;609;p32"/>
          <p:cNvSpPr/>
          <p:nvPr/>
        </p:nvSpPr>
        <p:spPr>
          <a:xfrm>
            <a:off x="2188470" y="892321"/>
            <a:ext cx="16002771" cy="1888979"/>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32"/>
          <p:cNvSpPr txBox="1"/>
          <p:nvPr/>
        </p:nvSpPr>
        <p:spPr>
          <a:xfrm>
            <a:off x="2340847" y="1352972"/>
            <a:ext cx="16002771" cy="1053750"/>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6600">
                <a:solidFill>
                  <a:schemeClr val="lt1"/>
                </a:solidFill>
                <a:latin typeface="Arial"/>
                <a:ea typeface="Arial"/>
                <a:cs typeface="Arial"/>
                <a:sym typeface="Arial"/>
              </a:rPr>
              <a:t>Cảm xúc chủ đạo của bài thơ được thể hiện qua:</a:t>
            </a:r>
            <a:endParaRPr sz="6600">
              <a:solidFill>
                <a:schemeClr val="lt1"/>
              </a:solidFill>
              <a:latin typeface="Arial"/>
              <a:ea typeface="Arial"/>
              <a:cs typeface="Arial"/>
              <a:sym typeface="Arial"/>
            </a:endParaRPr>
          </a:p>
        </p:txBody>
      </p:sp>
      <p:sp>
        <p:nvSpPr>
          <p:cNvPr id="611" name="Google Shape;611;p32"/>
          <p:cNvSpPr txBox="1"/>
          <p:nvPr/>
        </p:nvSpPr>
        <p:spPr>
          <a:xfrm>
            <a:off x="2473728" y="4103916"/>
            <a:ext cx="6584240" cy="177279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Tình yêu chân thành của nhà thơ</a:t>
            </a:r>
            <a:endParaRPr sz="4800">
              <a:solidFill>
                <a:srgbClr val="545454"/>
              </a:solidFill>
              <a:latin typeface="Arima Madurai"/>
              <a:ea typeface="Arima Madurai"/>
              <a:cs typeface="Arima Madurai"/>
              <a:sym typeface="Arima Madurai"/>
            </a:endParaRPr>
          </a:p>
        </p:txBody>
      </p:sp>
      <p:sp>
        <p:nvSpPr>
          <p:cNvPr id="612" name="Google Shape;612;p32"/>
          <p:cNvSpPr/>
          <p:nvPr/>
        </p:nvSpPr>
        <p:spPr>
          <a:xfrm>
            <a:off x="895084" y="410391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A</a:t>
            </a:r>
            <a:endParaRPr/>
          </a:p>
        </p:txBody>
      </p:sp>
      <p:sp>
        <p:nvSpPr>
          <p:cNvPr id="613" name="Google Shape;613;p32"/>
          <p:cNvSpPr txBox="1"/>
          <p:nvPr/>
        </p:nvSpPr>
        <p:spPr>
          <a:xfrm>
            <a:off x="2438242" y="6739188"/>
            <a:ext cx="6235641" cy="177279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Hình ảnh ngọn lửa chưa tàn phai</a:t>
            </a:r>
            <a:endParaRPr sz="4800">
              <a:solidFill>
                <a:srgbClr val="545454"/>
              </a:solidFill>
              <a:latin typeface="Arima Madurai"/>
              <a:ea typeface="Arima Madurai"/>
              <a:cs typeface="Arima Madurai"/>
              <a:sym typeface="Arima Madurai"/>
            </a:endParaRPr>
          </a:p>
        </p:txBody>
      </p:sp>
      <p:sp>
        <p:nvSpPr>
          <p:cNvPr id="614" name="Google Shape;614;p32"/>
          <p:cNvSpPr/>
          <p:nvPr/>
        </p:nvSpPr>
        <p:spPr>
          <a:xfrm>
            <a:off x="895084"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C</a:t>
            </a:r>
            <a:endParaRPr/>
          </a:p>
        </p:txBody>
      </p:sp>
      <p:sp>
        <p:nvSpPr>
          <p:cNvPr id="615" name="Google Shape;615;p32"/>
          <p:cNvSpPr txBox="1"/>
          <p:nvPr/>
        </p:nvSpPr>
        <p:spPr>
          <a:xfrm>
            <a:off x="11157277" y="6488807"/>
            <a:ext cx="5775340" cy="177279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Cầu mong người mình yêu hạnh phúc </a:t>
            </a:r>
            <a:endParaRPr sz="4800">
              <a:solidFill>
                <a:srgbClr val="545454"/>
              </a:solidFill>
              <a:latin typeface="Arima Madurai"/>
              <a:ea typeface="Arima Madurai"/>
              <a:cs typeface="Arima Madurai"/>
              <a:sym typeface="Arima Madurai"/>
            </a:endParaRPr>
          </a:p>
        </p:txBody>
      </p:sp>
      <p:sp>
        <p:nvSpPr>
          <p:cNvPr id="616" name="Google Shape;616;p32"/>
          <p:cNvSpPr/>
          <p:nvPr/>
        </p:nvSpPr>
        <p:spPr>
          <a:xfrm>
            <a:off x="9568800"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D</a:t>
            </a:r>
            <a:endParaRPr/>
          </a:p>
        </p:txBody>
      </p:sp>
      <p:sp>
        <p:nvSpPr>
          <p:cNvPr id="617" name="Google Shape;617;p32"/>
          <p:cNvSpPr txBox="1"/>
          <p:nvPr/>
        </p:nvSpPr>
        <p:spPr>
          <a:xfrm>
            <a:off x="11157276" y="4308417"/>
            <a:ext cx="6235640" cy="88639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Điệp khúc “tôi yêu em”</a:t>
            </a:r>
            <a:endParaRPr sz="4800">
              <a:solidFill>
                <a:srgbClr val="545454"/>
              </a:solidFill>
              <a:latin typeface="Arima Madurai"/>
              <a:ea typeface="Arima Madurai"/>
              <a:cs typeface="Arima Madurai"/>
              <a:sym typeface="Arima Madurai"/>
            </a:endParaRPr>
          </a:p>
        </p:txBody>
      </p:sp>
      <p:sp>
        <p:nvSpPr>
          <p:cNvPr id="618" name="Google Shape;618;p32"/>
          <p:cNvSpPr/>
          <p:nvPr/>
        </p:nvSpPr>
        <p:spPr>
          <a:xfrm>
            <a:off x="9484503" y="4052955"/>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B</a:t>
            </a:r>
            <a:endParaRPr/>
          </a:p>
        </p:txBody>
      </p:sp>
      <p:sp>
        <p:nvSpPr>
          <p:cNvPr id="619" name="Google Shape;619;p32"/>
          <p:cNvSpPr txBox="1"/>
          <p:nvPr/>
        </p:nvSpPr>
        <p:spPr>
          <a:xfrm>
            <a:off x="902950" y="836150"/>
            <a:ext cx="1570778" cy="212365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11500">
                <a:solidFill>
                  <a:srgbClr val="545454"/>
                </a:solidFill>
                <a:latin typeface="Arima Madurai"/>
                <a:ea typeface="Arima Madurai"/>
                <a:cs typeface="Arima Madurai"/>
                <a:sym typeface="Arima Madurai"/>
              </a:rPr>
              <a:t>3</a:t>
            </a:r>
            <a:endParaRPr/>
          </a:p>
        </p:txBody>
      </p:sp>
      <p:pic>
        <p:nvPicPr>
          <p:cNvPr id="620" name="Google Shape;620;p32"/>
          <p:cNvPicPr preferRelativeResize="0"/>
          <p:nvPr/>
        </p:nvPicPr>
        <p:blipFill rotWithShape="1">
          <a:blip r:embed="rId6">
            <a:alphaModFix/>
          </a:blip>
          <a:srcRect b="0" l="0" r="0" t="0"/>
          <a:stretch/>
        </p:blipFill>
        <p:spPr>
          <a:xfrm>
            <a:off x="9360876" y="3593938"/>
            <a:ext cx="1987928" cy="1987928"/>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624" name="Shape 624"/>
        <p:cNvGrpSpPr/>
        <p:nvPr/>
      </p:nvGrpSpPr>
      <p:grpSpPr>
        <a:xfrm>
          <a:off x="0" y="0"/>
          <a:ext cx="0" cy="0"/>
          <a:chOff x="0" y="0"/>
          <a:chExt cx="0" cy="0"/>
        </a:xfrm>
      </p:grpSpPr>
      <p:sp>
        <p:nvSpPr>
          <p:cNvPr id="625" name="Google Shape;625;p33"/>
          <p:cNvSpPr/>
          <p:nvPr/>
        </p:nvSpPr>
        <p:spPr>
          <a:xfrm>
            <a:off x="602007" y="3375903"/>
            <a:ext cx="17286427" cy="6043022"/>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26" name="Google Shape;626;p33"/>
          <p:cNvPicPr preferRelativeResize="0"/>
          <p:nvPr/>
        </p:nvPicPr>
        <p:blipFill rotWithShape="1">
          <a:blip r:embed="rId3">
            <a:alphaModFix/>
          </a:blip>
          <a:srcRect b="0" l="0" r="0" t="0"/>
          <a:stretch/>
        </p:blipFill>
        <p:spPr>
          <a:xfrm>
            <a:off x="318109" y="175443"/>
            <a:ext cx="1831257" cy="2092865"/>
          </a:xfrm>
          <a:prstGeom prst="rect">
            <a:avLst/>
          </a:prstGeom>
          <a:noFill/>
          <a:ln>
            <a:noFill/>
          </a:ln>
        </p:spPr>
      </p:pic>
      <p:pic>
        <p:nvPicPr>
          <p:cNvPr id="627" name="Google Shape;627;p33"/>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628" name="Google Shape;628;p33"/>
          <p:cNvPicPr preferRelativeResize="0"/>
          <p:nvPr/>
        </p:nvPicPr>
        <p:blipFill rotWithShape="1">
          <a:blip r:embed="rId4">
            <a:alphaModFix/>
          </a:blip>
          <a:srcRect b="0" l="0" r="0" t="0"/>
          <a:stretch/>
        </p:blipFill>
        <p:spPr>
          <a:xfrm rot="980460">
            <a:off x="1261167" y="1883032"/>
            <a:ext cx="1063113" cy="1214986"/>
          </a:xfrm>
          <a:prstGeom prst="rect">
            <a:avLst/>
          </a:prstGeom>
          <a:noFill/>
          <a:ln>
            <a:noFill/>
          </a:ln>
        </p:spPr>
      </p:pic>
      <p:pic>
        <p:nvPicPr>
          <p:cNvPr id="629" name="Google Shape;629;p33"/>
          <p:cNvPicPr preferRelativeResize="0"/>
          <p:nvPr/>
        </p:nvPicPr>
        <p:blipFill rotWithShape="1">
          <a:blip r:embed="rId3">
            <a:alphaModFix/>
          </a:blip>
          <a:srcRect b="0" l="0" r="0" t="0"/>
          <a:stretch/>
        </p:blipFill>
        <p:spPr>
          <a:xfrm rot="1130623">
            <a:off x="17049866" y="8994249"/>
            <a:ext cx="743184" cy="849353"/>
          </a:xfrm>
          <a:prstGeom prst="rect">
            <a:avLst/>
          </a:prstGeom>
          <a:noFill/>
          <a:ln>
            <a:noFill/>
          </a:ln>
        </p:spPr>
      </p:pic>
      <p:pic>
        <p:nvPicPr>
          <p:cNvPr id="630" name="Google Shape;630;p33"/>
          <p:cNvPicPr preferRelativeResize="0"/>
          <p:nvPr/>
        </p:nvPicPr>
        <p:blipFill rotWithShape="1">
          <a:blip r:embed="rId5">
            <a:alphaModFix/>
          </a:blip>
          <a:srcRect b="0" l="0" r="0" t="0"/>
          <a:stretch/>
        </p:blipFill>
        <p:spPr>
          <a:xfrm rot="-1628223">
            <a:off x="15725079" y="8537703"/>
            <a:ext cx="1247478" cy="1425689"/>
          </a:xfrm>
          <a:prstGeom prst="rect">
            <a:avLst/>
          </a:prstGeom>
          <a:noFill/>
          <a:ln>
            <a:noFill/>
          </a:ln>
        </p:spPr>
      </p:pic>
      <p:sp>
        <p:nvSpPr>
          <p:cNvPr id="631" name="Google Shape;631;p33"/>
          <p:cNvSpPr/>
          <p:nvPr/>
        </p:nvSpPr>
        <p:spPr>
          <a:xfrm>
            <a:off x="2188471" y="600691"/>
            <a:ext cx="15337530" cy="2431451"/>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33"/>
          <p:cNvSpPr txBox="1"/>
          <p:nvPr/>
        </p:nvSpPr>
        <p:spPr>
          <a:xfrm>
            <a:off x="2912075" y="798351"/>
            <a:ext cx="14192095" cy="212019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6600">
                <a:solidFill>
                  <a:schemeClr val="lt1"/>
                </a:solidFill>
                <a:latin typeface="Arial"/>
                <a:ea typeface="Arial"/>
                <a:cs typeface="Arial"/>
                <a:sym typeface="Arial"/>
              </a:rPr>
              <a:t>Nội dung trong 2 câu thơ đầu của bài thơ “Tôi yêu em” – Puskin:</a:t>
            </a:r>
            <a:endParaRPr sz="6600">
              <a:solidFill>
                <a:schemeClr val="lt1"/>
              </a:solidFill>
              <a:latin typeface="Arial"/>
              <a:ea typeface="Arial"/>
              <a:cs typeface="Arial"/>
              <a:sym typeface="Arial"/>
            </a:endParaRPr>
          </a:p>
        </p:txBody>
      </p:sp>
      <p:sp>
        <p:nvSpPr>
          <p:cNvPr id="633" name="Google Shape;633;p33"/>
          <p:cNvSpPr txBox="1"/>
          <p:nvPr/>
        </p:nvSpPr>
        <p:spPr>
          <a:xfrm>
            <a:off x="2473728" y="4103916"/>
            <a:ext cx="6584240" cy="177279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Tình yêu có nhiều cung bậc cảm xúc</a:t>
            </a:r>
            <a:endParaRPr sz="4800">
              <a:solidFill>
                <a:srgbClr val="545454"/>
              </a:solidFill>
              <a:latin typeface="Arima Madurai"/>
              <a:ea typeface="Arima Madurai"/>
              <a:cs typeface="Arima Madurai"/>
              <a:sym typeface="Arima Madurai"/>
            </a:endParaRPr>
          </a:p>
        </p:txBody>
      </p:sp>
      <p:sp>
        <p:nvSpPr>
          <p:cNvPr id="634" name="Google Shape;634;p33"/>
          <p:cNvSpPr/>
          <p:nvPr/>
        </p:nvSpPr>
        <p:spPr>
          <a:xfrm>
            <a:off x="895084" y="410391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A</a:t>
            </a:r>
            <a:endParaRPr/>
          </a:p>
        </p:txBody>
      </p:sp>
      <p:sp>
        <p:nvSpPr>
          <p:cNvPr id="635" name="Google Shape;635;p33"/>
          <p:cNvSpPr txBox="1"/>
          <p:nvPr/>
        </p:nvSpPr>
        <p:spPr>
          <a:xfrm>
            <a:off x="2483561" y="6740526"/>
            <a:ext cx="5136439" cy="177279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Tình yêu vị tha, cao thượng</a:t>
            </a:r>
            <a:endParaRPr sz="4800">
              <a:solidFill>
                <a:srgbClr val="545454"/>
              </a:solidFill>
              <a:latin typeface="Arima Madurai"/>
              <a:ea typeface="Arima Madurai"/>
              <a:cs typeface="Arima Madurai"/>
              <a:sym typeface="Arima Madurai"/>
            </a:endParaRPr>
          </a:p>
        </p:txBody>
      </p:sp>
      <p:sp>
        <p:nvSpPr>
          <p:cNvPr id="636" name="Google Shape;636;p33"/>
          <p:cNvSpPr/>
          <p:nvPr/>
        </p:nvSpPr>
        <p:spPr>
          <a:xfrm>
            <a:off x="895084"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C</a:t>
            </a:r>
            <a:endParaRPr/>
          </a:p>
        </p:txBody>
      </p:sp>
      <p:sp>
        <p:nvSpPr>
          <p:cNvPr id="637" name="Google Shape;637;p33"/>
          <p:cNvSpPr txBox="1"/>
          <p:nvPr/>
        </p:nvSpPr>
        <p:spPr>
          <a:xfrm>
            <a:off x="11157277" y="6488807"/>
            <a:ext cx="5775340" cy="265919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Tình yêu của nhân vật “tôi” và “em” nồng cháy, da diết</a:t>
            </a:r>
            <a:endParaRPr sz="4800">
              <a:solidFill>
                <a:srgbClr val="545454"/>
              </a:solidFill>
              <a:latin typeface="Arima Madurai"/>
              <a:ea typeface="Arima Madurai"/>
              <a:cs typeface="Arima Madurai"/>
              <a:sym typeface="Arima Madurai"/>
            </a:endParaRPr>
          </a:p>
        </p:txBody>
      </p:sp>
      <p:sp>
        <p:nvSpPr>
          <p:cNvPr id="638" name="Google Shape;638;p33"/>
          <p:cNvSpPr/>
          <p:nvPr/>
        </p:nvSpPr>
        <p:spPr>
          <a:xfrm>
            <a:off x="9568800" y="6740526"/>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D</a:t>
            </a:r>
            <a:endParaRPr/>
          </a:p>
        </p:txBody>
      </p:sp>
      <p:sp>
        <p:nvSpPr>
          <p:cNvPr id="639" name="Google Shape;639;p33"/>
          <p:cNvSpPr txBox="1"/>
          <p:nvPr/>
        </p:nvSpPr>
        <p:spPr>
          <a:xfrm>
            <a:off x="11091729" y="3965518"/>
            <a:ext cx="7014402" cy="177279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vi-VN" sz="4800">
                <a:solidFill>
                  <a:srgbClr val="545454"/>
                </a:solidFill>
                <a:latin typeface="Arima Madurai"/>
                <a:ea typeface="Arima Madurai"/>
                <a:cs typeface="Arima Madurai"/>
                <a:sym typeface="Arima Madurai"/>
              </a:rPr>
              <a:t>Tình yêu say đắm, mãnh liệt của nhân vật “tôi”</a:t>
            </a:r>
            <a:endParaRPr sz="4800">
              <a:solidFill>
                <a:srgbClr val="545454"/>
              </a:solidFill>
              <a:latin typeface="Arima Madurai"/>
              <a:ea typeface="Arima Madurai"/>
              <a:cs typeface="Arima Madurai"/>
              <a:sym typeface="Arima Madurai"/>
            </a:endParaRPr>
          </a:p>
        </p:txBody>
      </p:sp>
      <p:sp>
        <p:nvSpPr>
          <p:cNvPr id="640" name="Google Shape;640;p33"/>
          <p:cNvSpPr/>
          <p:nvPr/>
        </p:nvSpPr>
        <p:spPr>
          <a:xfrm>
            <a:off x="9484503" y="4052955"/>
            <a:ext cx="1295400" cy="1295400"/>
          </a:xfrm>
          <a:prstGeom prst="ellipse">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6000">
                <a:solidFill>
                  <a:schemeClr val="lt1"/>
                </a:solidFill>
                <a:latin typeface="Arial"/>
                <a:ea typeface="Arial"/>
                <a:cs typeface="Arial"/>
                <a:sym typeface="Arial"/>
              </a:rPr>
              <a:t>B</a:t>
            </a:r>
            <a:endParaRPr/>
          </a:p>
        </p:txBody>
      </p:sp>
      <p:sp>
        <p:nvSpPr>
          <p:cNvPr id="641" name="Google Shape;641;p33"/>
          <p:cNvSpPr txBox="1"/>
          <p:nvPr/>
        </p:nvSpPr>
        <p:spPr>
          <a:xfrm>
            <a:off x="902950" y="836150"/>
            <a:ext cx="1570778" cy="212365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11500">
                <a:solidFill>
                  <a:srgbClr val="545454"/>
                </a:solidFill>
                <a:latin typeface="Arima Madurai"/>
                <a:ea typeface="Arima Madurai"/>
                <a:cs typeface="Arima Madurai"/>
                <a:sym typeface="Arima Madurai"/>
              </a:rPr>
              <a:t>4</a:t>
            </a:r>
            <a:endParaRPr/>
          </a:p>
        </p:txBody>
      </p:sp>
      <p:pic>
        <p:nvPicPr>
          <p:cNvPr id="642" name="Google Shape;642;p33"/>
          <p:cNvPicPr preferRelativeResize="0"/>
          <p:nvPr/>
        </p:nvPicPr>
        <p:blipFill rotWithShape="1">
          <a:blip r:embed="rId6">
            <a:alphaModFix/>
          </a:blip>
          <a:srcRect b="0" l="0" r="0" t="0"/>
          <a:stretch/>
        </p:blipFill>
        <p:spPr>
          <a:xfrm>
            <a:off x="9360876" y="3593938"/>
            <a:ext cx="1987928" cy="1987928"/>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646" name="Shape 646"/>
        <p:cNvGrpSpPr/>
        <p:nvPr/>
      </p:nvGrpSpPr>
      <p:grpSpPr>
        <a:xfrm>
          <a:off x="0" y="0"/>
          <a:ext cx="0" cy="0"/>
          <a:chOff x="0" y="0"/>
          <a:chExt cx="0" cy="0"/>
        </a:xfrm>
      </p:grpSpPr>
      <p:sp>
        <p:nvSpPr>
          <p:cNvPr id="647" name="Google Shape;647;p34"/>
          <p:cNvSpPr/>
          <p:nvPr/>
        </p:nvSpPr>
        <p:spPr>
          <a:xfrm>
            <a:off x="838201" y="1473597"/>
            <a:ext cx="16355500" cy="7860902"/>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48" name="Google Shape;648;p34"/>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649" name="Google Shape;649;p34"/>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650" name="Google Shape;650;p34"/>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651" name="Google Shape;651;p34"/>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652" name="Google Shape;652;p34"/>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653" name="Google Shape;653;p34"/>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654" name="Google Shape;654;p34"/>
          <p:cNvSpPr txBox="1"/>
          <p:nvPr/>
        </p:nvSpPr>
        <p:spPr>
          <a:xfrm>
            <a:off x="1256981" y="1923323"/>
            <a:ext cx="15527216" cy="6592574"/>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Nếu em là nhân vật trữ tình trong bài thơ, cũng mang những tình cảm say đắm, mãnh liệt nhưng chỉ là mối tình đơn phương thì em sẽ ứng xử như thế nào với tình cảm của mình và với người mình yêu?</a:t>
            </a:r>
            <a:endParaRPr sz="7200">
              <a:solidFill>
                <a:srgbClr val="545454"/>
              </a:solidFill>
              <a:latin typeface="Arial"/>
              <a:ea typeface="Arial"/>
              <a:cs typeface="Arial"/>
              <a:sym typeface="Arial"/>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654"/>
                                        </p:tgtEl>
                                        <p:attrNameLst>
                                          <p:attrName>style.visibility</p:attrName>
                                        </p:attrNameLst>
                                      </p:cBhvr>
                                      <p:to>
                                        <p:strVal val="visible"/>
                                      </p:to>
                                    </p:set>
                                    <p:anim calcmode="lin" valueType="num">
                                      <p:cBhvr additive="base">
                                        <p:cTn dur="750"/>
                                        <p:tgtEl>
                                          <p:spTgt spid="6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658" name="Shape 658"/>
        <p:cNvGrpSpPr/>
        <p:nvPr/>
      </p:nvGrpSpPr>
      <p:grpSpPr>
        <a:xfrm>
          <a:off x="0" y="0"/>
          <a:ext cx="0" cy="0"/>
          <a:chOff x="0" y="0"/>
          <a:chExt cx="0" cy="0"/>
        </a:xfrm>
      </p:grpSpPr>
      <p:sp>
        <p:nvSpPr>
          <p:cNvPr id="659" name="Google Shape;659;p35"/>
          <p:cNvSpPr/>
          <p:nvPr/>
        </p:nvSpPr>
        <p:spPr>
          <a:xfrm>
            <a:off x="838201" y="1473596"/>
            <a:ext cx="17173052" cy="8371895"/>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0" name="Google Shape;660;p35"/>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661" name="Google Shape;661;p35"/>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662" name="Google Shape;662;p35"/>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663" name="Google Shape;663;p35"/>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664" name="Google Shape;664;p35"/>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665" name="Google Shape;665;p35"/>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666" name="Google Shape;666;p35"/>
          <p:cNvSpPr txBox="1"/>
          <p:nvPr/>
        </p:nvSpPr>
        <p:spPr>
          <a:xfrm>
            <a:off x="1256981" y="1923323"/>
            <a:ext cx="16723126" cy="7922169"/>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b. Hai câu 3,4: Tình yêu luôn biết tự kiềm chế</a:t>
            </a:r>
            <a:endParaRPr sz="7200">
              <a:solidFill>
                <a:srgbClr val="545454"/>
              </a:solidFill>
              <a:latin typeface="Arial"/>
              <a:ea typeface="Arial"/>
              <a:cs typeface="Arial"/>
              <a:sym typeface="Arial"/>
            </a:endParaRPr>
          </a:p>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 Từ “Nhưng”: </a:t>
            </a:r>
            <a:endParaRPr/>
          </a:p>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 Khép lại tình cảm chân thành (câu 1 – 2)</a:t>
            </a:r>
            <a:endParaRPr/>
          </a:p>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 Mở ra thế giới của suy tư, lí trí</a:t>
            </a:r>
            <a:endParaRPr sz="7200">
              <a:solidFill>
                <a:srgbClr val="545454"/>
              </a:solidFill>
              <a:latin typeface="Arial"/>
              <a:ea typeface="Arial"/>
              <a:cs typeface="Arial"/>
              <a:sym typeface="Arial"/>
            </a:endParaRPr>
          </a:p>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 Từ phủ định “không”: quyết định dứt khoát, tự nguyện rút lui tình cảm </a:t>
            </a:r>
            <a:endParaRPr/>
          </a:p>
        </p:txBody>
      </p:sp>
      <p:sp>
        <p:nvSpPr>
          <p:cNvPr id="667" name="Google Shape;667;p35"/>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35"/>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1. Bốn câu cầu: Những mâu thuẫn giằng xé trong tâm trạng của nhân vật trữ tình</a:t>
            </a:r>
            <a:endParaRPr sz="5400">
              <a:solidFill>
                <a:schemeClr val="lt1"/>
              </a:solidFill>
              <a:latin typeface="Arial"/>
              <a:ea typeface="Arial"/>
              <a:cs typeface="Arial"/>
              <a:sym typeface="Arial"/>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666"/>
                                        </p:tgtEl>
                                        <p:attrNameLst>
                                          <p:attrName>style.visibility</p:attrName>
                                        </p:attrNameLst>
                                      </p:cBhvr>
                                      <p:to>
                                        <p:strVal val="visible"/>
                                      </p:to>
                                    </p:set>
                                    <p:anim calcmode="lin" valueType="num">
                                      <p:cBhvr additive="base">
                                        <p:cTn dur="750"/>
                                        <p:tgtEl>
                                          <p:spTgt spid="6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750"/>
                                        <p:tgtEl>
                                          <p:spTgt spid="6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672" name="Shape 672"/>
        <p:cNvGrpSpPr/>
        <p:nvPr/>
      </p:nvGrpSpPr>
      <p:grpSpPr>
        <a:xfrm>
          <a:off x="0" y="0"/>
          <a:ext cx="0" cy="0"/>
          <a:chOff x="0" y="0"/>
          <a:chExt cx="0" cy="0"/>
        </a:xfrm>
      </p:grpSpPr>
      <p:sp>
        <p:nvSpPr>
          <p:cNvPr id="673" name="Google Shape;673;p36"/>
          <p:cNvSpPr/>
          <p:nvPr/>
        </p:nvSpPr>
        <p:spPr>
          <a:xfrm>
            <a:off x="838201" y="1473596"/>
            <a:ext cx="17173052" cy="8371895"/>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74" name="Google Shape;674;p36"/>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675" name="Google Shape;675;p36"/>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676" name="Google Shape;676;p36"/>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677" name="Google Shape;677;p36"/>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678" name="Google Shape;678;p36"/>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679" name="Google Shape;679;p36"/>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680" name="Google Shape;680;p36"/>
          <p:cNvSpPr txBox="1"/>
          <p:nvPr/>
        </p:nvSpPr>
        <p:spPr>
          <a:xfrm>
            <a:off x="1261145" y="2340562"/>
            <a:ext cx="16723126" cy="6592574"/>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b. Hai câu 3,4: Tình yêu luôn biết tự kiềm chế</a:t>
            </a:r>
            <a:endParaRPr sz="7200">
              <a:solidFill>
                <a:srgbClr val="545454"/>
              </a:solidFill>
              <a:latin typeface="Arial"/>
              <a:ea typeface="Arial"/>
              <a:cs typeface="Arial"/>
              <a:sym typeface="Arial"/>
            </a:endParaRPr>
          </a:p>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Nhân vật trữ tình nghĩ đến người mình yêu, đang kìm nén, dằn lòng, tự đấu tranh với chính mình để đem lại hạnh phúc cho người mình yêu. </a:t>
            </a:r>
            <a:endParaRPr/>
          </a:p>
        </p:txBody>
      </p:sp>
      <p:sp>
        <p:nvSpPr>
          <p:cNvPr id="681" name="Google Shape;681;p36"/>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36"/>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1. Bốn câu cầu: Những mâu thuẫn giằng xé trong tâm trạng của nhân vật trữ tình</a:t>
            </a:r>
            <a:endParaRPr sz="5400">
              <a:solidFill>
                <a:schemeClr val="lt1"/>
              </a:solidFill>
              <a:latin typeface="Arial"/>
              <a:ea typeface="Arial"/>
              <a:cs typeface="Arial"/>
              <a:sym typeface="Arial"/>
            </a:endParaRPr>
          </a:p>
        </p:txBody>
      </p:sp>
      <p:sp>
        <p:nvSpPr>
          <p:cNvPr id="683" name="Google Shape;683;p36"/>
          <p:cNvSpPr/>
          <p:nvPr/>
        </p:nvSpPr>
        <p:spPr>
          <a:xfrm>
            <a:off x="274312" y="4119788"/>
            <a:ext cx="868687" cy="533832"/>
          </a:xfrm>
          <a:prstGeom prst="rightArrow">
            <a:avLst>
              <a:gd fmla="val 50000" name="adj1"/>
              <a:gd fmla="val 50000" name="adj2"/>
            </a:avLst>
          </a:prstGeom>
          <a:solidFill>
            <a:srgbClr val="FEA5C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680"/>
                                        </p:tgtEl>
                                        <p:attrNameLst>
                                          <p:attrName>style.visibility</p:attrName>
                                        </p:attrNameLst>
                                      </p:cBhvr>
                                      <p:to>
                                        <p:strVal val="visible"/>
                                      </p:to>
                                    </p:set>
                                    <p:anim calcmode="lin" valueType="num">
                                      <p:cBhvr additive="base">
                                        <p:cTn dur="750"/>
                                        <p:tgtEl>
                                          <p:spTgt spid="68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682"/>
                                        </p:tgtEl>
                                        <p:attrNameLst>
                                          <p:attrName>style.visibility</p:attrName>
                                        </p:attrNameLst>
                                      </p:cBhvr>
                                      <p:to>
                                        <p:strVal val="visible"/>
                                      </p:to>
                                    </p:set>
                                    <p:anim calcmode="lin" valueType="num">
                                      <p:cBhvr additive="base">
                                        <p:cTn dur="750"/>
                                        <p:tgtEl>
                                          <p:spTgt spid="6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687" name="Shape 687"/>
        <p:cNvGrpSpPr/>
        <p:nvPr/>
      </p:nvGrpSpPr>
      <p:grpSpPr>
        <a:xfrm>
          <a:off x="0" y="0"/>
          <a:ext cx="0" cy="0"/>
          <a:chOff x="0" y="0"/>
          <a:chExt cx="0" cy="0"/>
        </a:xfrm>
      </p:grpSpPr>
      <p:sp>
        <p:nvSpPr>
          <p:cNvPr id="688" name="Google Shape;688;p37"/>
          <p:cNvSpPr/>
          <p:nvPr/>
        </p:nvSpPr>
        <p:spPr>
          <a:xfrm>
            <a:off x="838201" y="1473596"/>
            <a:ext cx="17173052" cy="8371895"/>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89" name="Google Shape;689;p37"/>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690" name="Google Shape;690;p37"/>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691" name="Google Shape;691;p37"/>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692" name="Google Shape;692;p37"/>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693" name="Google Shape;693;p37"/>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694" name="Google Shape;694;p37"/>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695" name="Google Shape;695;p37"/>
          <p:cNvSpPr txBox="1"/>
          <p:nvPr/>
        </p:nvSpPr>
        <p:spPr>
          <a:xfrm>
            <a:off x="1261145" y="2340562"/>
            <a:ext cx="16723126" cy="5262979"/>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 Hàng loạt từ đặc tả trạng thái cảm xúc: âm thầm, không hi vọng, rụt rè, hậm hực lòng ghen</a:t>
            </a:r>
            <a:endParaRPr/>
          </a:p>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Những cảm xúc bình thường khi yêu</a:t>
            </a:r>
            <a:endParaRPr/>
          </a:p>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Tình yêu cháy bỏng trong âm thầm</a:t>
            </a:r>
            <a:endParaRPr sz="7200">
              <a:solidFill>
                <a:srgbClr val="545454"/>
              </a:solidFill>
              <a:latin typeface="Arial"/>
              <a:ea typeface="Arial"/>
              <a:cs typeface="Arial"/>
              <a:sym typeface="Arial"/>
            </a:endParaRPr>
          </a:p>
        </p:txBody>
      </p:sp>
      <p:sp>
        <p:nvSpPr>
          <p:cNvPr id="696" name="Google Shape;696;p37"/>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p37"/>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2. Hai câu 5,6: Tình yêu với nhiều cung bậc cảm xúc</a:t>
            </a:r>
            <a:endParaRPr sz="5400">
              <a:solidFill>
                <a:schemeClr val="lt1"/>
              </a:solidFill>
              <a:latin typeface="Arial"/>
              <a:ea typeface="Arial"/>
              <a:cs typeface="Arial"/>
              <a:sym typeface="Arial"/>
            </a:endParaRPr>
          </a:p>
        </p:txBody>
      </p:sp>
      <p:sp>
        <p:nvSpPr>
          <p:cNvPr id="698" name="Google Shape;698;p37"/>
          <p:cNvSpPr/>
          <p:nvPr/>
        </p:nvSpPr>
        <p:spPr>
          <a:xfrm>
            <a:off x="276747" y="5444169"/>
            <a:ext cx="868687" cy="533832"/>
          </a:xfrm>
          <a:prstGeom prst="rightArrow">
            <a:avLst>
              <a:gd fmla="val 50000" name="adj1"/>
              <a:gd fmla="val 50000" name="adj2"/>
            </a:avLst>
          </a:prstGeom>
          <a:solidFill>
            <a:srgbClr val="FEA5C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37"/>
          <p:cNvSpPr/>
          <p:nvPr/>
        </p:nvSpPr>
        <p:spPr>
          <a:xfrm>
            <a:off x="268278" y="6797959"/>
            <a:ext cx="868687" cy="533832"/>
          </a:xfrm>
          <a:prstGeom prst="rightArrow">
            <a:avLst>
              <a:gd fmla="val 50000" name="adj1"/>
              <a:gd fmla="val 50000" name="adj2"/>
            </a:avLst>
          </a:prstGeom>
          <a:solidFill>
            <a:srgbClr val="FEA5C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695"/>
                                        </p:tgtEl>
                                        <p:attrNameLst>
                                          <p:attrName>style.visibility</p:attrName>
                                        </p:attrNameLst>
                                      </p:cBhvr>
                                      <p:to>
                                        <p:strVal val="visible"/>
                                      </p:to>
                                    </p:set>
                                    <p:anim calcmode="lin" valueType="num">
                                      <p:cBhvr additive="base">
                                        <p:cTn dur="750"/>
                                        <p:tgtEl>
                                          <p:spTgt spid="6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697"/>
                                        </p:tgtEl>
                                        <p:attrNameLst>
                                          <p:attrName>style.visibility</p:attrName>
                                        </p:attrNameLst>
                                      </p:cBhvr>
                                      <p:to>
                                        <p:strVal val="visible"/>
                                      </p:to>
                                    </p:set>
                                    <p:anim calcmode="lin" valueType="num">
                                      <p:cBhvr additive="base">
                                        <p:cTn dur="750"/>
                                        <p:tgtEl>
                                          <p:spTgt spid="6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703" name="Shape 703"/>
        <p:cNvGrpSpPr/>
        <p:nvPr/>
      </p:nvGrpSpPr>
      <p:grpSpPr>
        <a:xfrm>
          <a:off x="0" y="0"/>
          <a:ext cx="0" cy="0"/>
          <a:chOff x="0" y="0"/>
          <a:chExt cx="0" cy="0"/>
        </a:xfrm>
      </p:grpSpPr>
      <p:sp>
        <p:nvSpPr>
          <p:cNvPr id="704" name="Google Shape;704;p38"/>
          <p:cNvSpPr/>
          <p:nvPr/>
        </p:nvSpPr>
        <p:spPr>
          <a:xfrm>
            <a:off x="838201" y="1473596"/>
            <a:ext cx="17173052" cy="8371895"/>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05" name="Google Shape;705;p38"/>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706" name="Google Shape;706;p38"/>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707" name="Google Shape;707;p38"/>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708" name="Google Shape;708;p38"/>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709" name="Google Shape;709;p38"/>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710" name="Google Shape;710;p38"/>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711" name="Google Shape;711;p38"/>
          <p:cNvSpPr txBox="1"/>
          <p:nvPr/>
        </p:nvSpPr>
        <p:spPr>
          <a:xfrm>
            <a:off x="1261145" y="2340562"/>
            <a:ext cx="16723126" cy="260379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 Nhân vật trữ tình khẳng định, nhấn mạnh tình yêu chân thành của mình.</a:t>
            </a:r>
            <a:endParaRPr/>
          </a:p>
        </p:txBody>
      </p:sp>
      <p:sp>
        <p:nvSpPr>
          <p:cNvPr id="712" name="Google Shape;712;p38"/>
          <p:cNvSpPr/>
          <p:nvPr/>
        </p:nvSpPr>
        <p:spPr>
          <a:xfrm>
            <a:off x="3045745" y="367512"/>
            <a:ext cx="12803855" cy="1762223"/>
          </a:xfrm>
          <a:prstGeom prst="roundRect">
            <a:avLst>
              <a:gd fmla="val 18283" name="adj"/>
            </a:avLst>
          </a:prstGeom>
          <a:solidFill>
            <a:srgbClr val="FFA4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p38"/>
          <p:cNvSpPr txBox="1"/>
          <p:nvPr/>
        </p:nvSpPr>
        <p:spPr>
          <a:xfrm>
            <a:off x="3640982" y="354522"/>
            <a:ext cx="11473786" cy="1734706"/>
          </a:xfrm>
          <a:prstGeom prst="rect">
            <a:avLst/>
          </a:prstGeom>
          <a:noFill/>
          <a:ln>
            <a:noFill/>
          </a:ln>
        </p:spPr>
        <p:txBody>
          <a:bodyPr anchorCtr="0" anchor="t" bIns="0" lIns="0" spcFirstLastPara="1" rIns="0" wrap="square" tIns="0">
            <a:spAutoFit/>
          </a:bodyPr>
          <a:lstStyle/>
          <a:p>
            <a:pPr indent="0" lvl="0" marL="0" marR="0" rtl="0" algn="just">
              <a:lnSpc>
                <a:spcPct val="105000"/>
              </a:lnSpc>
              <a:spcBef>
                <a:spcPts val="0"/>
              </a:spcBef>
              <a:spcAft>
                <a:spcPts val="0"/>
              </a:spcAft>
              <a:buNone/>
            </a:pPr>
            <a:r>
              <a:rPr lang="vi-VN" sz="5400">
                <a:solidFill>
                  <a:schemeClr val="lt1"/>
                </a:solidFill>
                <a:latin typeface="Arial"/>
                <a:ea typeface="Arial"/>
                <a:cs typeface="Arial"/>
                <a:sym typeface="Arial"/>
              </a:rPr>
              <a:t>3. Hai câu kết: Tình yêu chân thành, vị tha, cao thượng</a:t>
            </a:r>
            <a:endParaRPr sz="5400">
              <a:solidFill>
                <a:schemeClr val="lt1"/>
              </a:solidFill>
              <a:latin typeface="Arial"/>
              <a:ea typeface="Arial"/>
              <a:cs typeface="Arial"/>
              <a:sym typeface="Arial"/>
            </a:endParaRPr>
          </a:p>
        </p:txBody>
      </p:sp>
      <p:sp>
        <p:nvSpPr>
          <p:cNvPr id="714" name="Google Shape;714;p38"/>
          <p:cNvSpPr txBox="1"/>
          <p:nvPr/>
        </p:nvSpPr>
        <p:spPr>
          <a:xfrm>
            <a:off x="1142999" y="4953568"/>
            <a:ext cx="16723126" cy="260379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 Cầu chúc cho người mình yêu có được hạnh phúc.</a:t>
            </a:r>
            <a:endParaRPr sz="7200">
              <a:solidFill>
                <a:srgbClr val="545454"/>
              </a:solidFill>
              <a:latin typeface="Arial"/>
              <a:ea typeface="Arial"/>
              <a:cs typeface="Arial"/>
              <a:sym typeface="Arial"/>
            </a:endParaRPr>
          </a:p>
        </p:txBody>
      </p:sp>
      <p:sp>
        <p:nvSpPr>
          <p:cNvPr id="715" name="Google Shape;715;p38"/>
          <p:cNvSpPr txBox="1"/>
          <p:nvPr/>
        </p:nvSpPr>
        <p:spPr>
          <a:xfrm>
            <a:off x="1316603" y="7271657"/>
            <a:ext cx="16723126" cy="3933384"/>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7200">
                <a:solidFill>
                  <a:srgbClr val="545454"/>
                </a:solidFill>
                <a:latin typeface="Arial"/>
                <a:ea typeface="Arial"/>
                <a:cs typeface="Arial"/>
                <a:sym typeface="Arial"/>
              </a:rPr>
              <a:t>Sự vị tha, cao thượng, một tình yêu say đắm, chân thành, đau khổ mà cao cả</a:t>
            </a:r>
            <a:endParaRPr sz="7200">
              <a:solidFill>
                <a:srgbClr val="545454"/>
              </a:solidFill>
              <a:latin typeface="Arial"/>
              <a:ea typeface="Arial"/>
              <a:cs typeface="Arial"/>
              <a:sym typeface="Arial"/>
            </a:endParaRPr>
          </a:p>
          <a:p>
            <a:pPr indent="0" lvl="0" marL="0" marR="0" rtl="0" algn="just">
              <a:lnSpc>
                <a:spcPct val="120000"/>
              </a:lnSpc>
              <a:spcBef>
                <a:spcPts val="0"/>
              </a:spcBef>
              <a:spcAft>
                <a:spcPts val="0"/>
              </a:spcAft>
              <a:buNone/>
            </a:pPr>
            <a:r>
              <a:t/>
            </a:r>
            <a:endParaRPr sz="7200">
              <a:solidFill>
                <a:srgbClr val="545454"/>
              </a:solidFill>
              <a:latin typeface="Arial"/>
              <a:ea typeface="Arial"/>
              <a:cs typeface="Arial"/>
              <a:sym typeface="Arial"/>
            </a:endParaRPr>
          </a:p>
        </p:txBody>
      </p:sp>
      <p:sp>
        <p:nvSpPr>
          <p:cNvPr id="716" name="Google Shape;716;p38"/>
          <p:cNvSpPr/>
          <p:nvPr/>
        </p:nvSpPr>
        <p:spPr>
          <a:xfrm>
            <a:off x="354396" y="7823168"/>
            <a:ext cx="713853" cy="506482"/>
          </a:xfrm>
          <a:prstGeom prst="rightArrow">
            <a:avLst>
              <a:gd fmla="val 50000" name="adj1"/>
              <a:gd fmla="val 50000" name="adj2"/>
            </a:avLst>
          </a:prstGeom>
          <a:solidFill>
            <a:srgbClr val="FEA5C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711"/>
                                        </p:tgtEl>
                                        <p:attrNameLst>
                                          <p:attrName>style.visibility</p:attrName>
                                        </p:attrNameLst>
                                      </p:cBhvr>
                                      <p:to>
                                        <p:strVal val="visible"/>
                                      </p:to>
                                    </p:set>
                                    <p:anim calcmode="lin" valueType="num">
                                      <p:cBhvr additive="base">
                                        <p:cTn dur="750"/>
                                        <p:tgtEl>
                                          <p:spTgt spid="7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713"/>
                                        </p:tgtEl>
                                        <p:attrNameLst>
                                          <p:attrName>style.visibility</p:attrName>
                                        </p:attrNameLst>
                                      </p:cBhvr>
                                      <p:to>
                                        <p:strVal val="visible"/>
                                      </p:to>
                                    </p:set>
                                    <p:anim calcmode="lin" valueType="num">
                                      <p:cBhvr additive="base">
                                        <p:cTn dur="750"/>
                                        <p:tgtEl>
                                          <p:spTgt spid="7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750"/>
                                        <p:tgtEl>
                                          <p:spTgt spid="7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715"/>
                                        </p:tgtEl>
                                        <p:attrNameLst>
                                          <p:attrName>style.visibility</p:attrName>
                                        </p:attrNameLst>
                                      </p:cBhvr>
                                      <p:to>
                                        <p:strVal val="visible"/>
                                      </p:to>
                                    </p:set>
                                    <p:anim calcmode="lin" valueType="num">
                                      <p:cBhvr additive="base">
                                        <p:cTn dur="750"/>
                                        <p:tgtEl>
                                          <p:spTgt spid="71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720" name="Shape 720"/>
        <p:cNvGrpSpPr/>
        <p:nvPr/>
      </p:nvGrpSpPr>
      <p:grpSpPr>
        <a:xfrm>
          <a:off x="0" y="0"/>
          <a:ext cx="0" cy="0"/>
          <a:chOff x="0" y="0"/>
          <a:chExt cx="0" cy="0"/>
        </a:xfrm>
      </p:grpSpPr>
      <p:sp>
        <p:nvSpPr>
          <p:cNvPr id="721" name="Google Shape;721;p39"/>
          <p:cNvSpPr/>
          <p:nvPr/>
        </p:nvSpPr>
        <p:spPr>
          <a:xfrm>
            <a:off x="838201" y="1836787"/>
            <a:ext cx="17173052" cy="8371895"/>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lt1"/>
                </a:solidFill>
                <a:latin typeface="Calibri"/>
                <a:ea typeface="Calibri"/>
                <a:cs typeface="Calibri"/>
                <a:sym typeface="Calibri"/>
              </a:rPr>
              <a:t>v</a:t>
            </a:r>
            <a:endParaRPr/>
          </a:p>
        </p:txBody>
      </p:sp>
      <p:pic>
        <p:nvPicPr>
          <p:cNvPr id="722" name="Google Shape;722;p39"/>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723" name="Google Shape;723;p39"/>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724" name="Google Shape;724;p39"/>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725" name="Google Shape;725;p39"/>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726" name="Google Shape;726;p39"/>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727" name="Google Shape;727;p39"/>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728" name="Google Shape;728;p39"/>
          <p:cNvSpPr txBox="1"/>
          <p:nvPr/>
        </p:nvSpPr>
        <p:spPr>
          <a:xfrm>
            <a:off x="1344950" y="612028"/>
            <a:ext cx="7388820" cy="12187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600">
                <a:solidFill>
                  <a:srgbClr val="545454"/>
                </a:solidFill>
                <a:latin typeface="Arima Madurai"/>
                <a:ea typeface="Arima Madurai"/>
                <a:cs typeface="Arima Madurai"/>
                <a:sym typeface="Arima Madurai"/>
              </a:rPr>
              <a:t>III. TỔNG KẾT</a:t>
            </a:r>
            <a:endParaRPr/>
          </a:p>
        </p:txBody>
      </p:sp>
      <p:sp>
        <p:nvSpPr>
          <p:cNvPr id="729" name="Google Shape;729;p39"/>
          <p:cNvSpPr txBox="1"/>
          <p:nvPr/>
        </p:nvSpPr>
        <p:spPr>
          <a:xfrm>
            <a:off x="2492648" y="2223500"/>
            <a:ext cx="15109552" cy="368639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vi-VN" sz="5400">
                <a:solidFill>
                  <a:srgbClr val="545454"/>
                </a:solidFill>
                <a:latin typeface="Lobster"/>
                <a:ea typeface="Lobster"/>
                <a:cs typeface="Lobster"/>
                <a:sym typeface="Lobster"/>
              </a:rPr>
              <a:t>- Về nội dung: Tôi yêu em thấm đượm … của mối tình …, nhưng là nỗi buồn … của một tâm hồn yêu đương chân thành, …, …, vị tha.</a:t>
            </a:r>
            <a:endParaRPr/>
          </a:p>
        </p:txBody>
      </p:sp>
      <p:sp>
        <p:nvSpPr>
          <p:cNvPr id="730" name="Google Shape;730;p39"/>
          <p:cNvSpPr txBox="1"/>
          <p:nvPr/>
        </p:nvSpPr>
        <p:spPr>
          <a:xfrm>
            <a:off x="2455826" y="6424965"/>
            <a:ext cx="15222574" cy="243989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vi-VN" sz="5400">
                <a:solidFill>
                  <a:srgbClr val="545454"/>
                </a:solidFill>
                <a:latin typeface="Lobster"/>
                <a:ea typeface="Lobster"/>
                <a:cs typeface="Lobster"/>
                <a:sym typeface="Lobster"/>
              </a:rPr>
              <a:t>- Về nghệ thuật: Lời giãi bày của Puskin được thể hiện qua ngôn từ … mà tinh tế.</a:t>
            </a:r>
            <a:endParaRPr sz="5400">
              <a:solidFill>
                <a:srgbClr val="545454"/>
              </a:solidFill>
              <a:latin typeface="Lobster"/>
              <a:ea typeface="Lobster"/>
              <a:cs typeface="Lobster"/>
              <a:sym typeface="Lobster"/>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750"/>
                                        <p:tgtEl>
                                          <p:spTgt spid="7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2000"/>
                                        <p:tgtEl>
                                          <p:spTgt spid="7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729"/>
                                        </p:tgtEl>
                                        <p:attrNameLst>
                                          <p:attrName>ppt_y</p:attrName>
                                        </p:attrNameLst>
                                      </p:cBhvr>
                                      <p:tavLst>
                                        <p:tav fmla="" tm="0">
                                          <p:val>
                                            <p:strVal val="#ppt_y"/>
                                          </p:val>
                                        </p:tav>
                                        <p:tav fmla="" tm="100000">
                                          <p:val>
                                            <p:strVal val="#ppt_y+1"/>
                                          </p:val>
                                        </p:tav>
                                      </p:tavLst>
                                    </p:anim>
                                    <p:set>
                                      <p:cBhvr>
                                        <p:cTn dur="1" fill="hold">
                                          <p:stCondLst>
                                            <p:cond delay="500"/>
                                          </p:stCondLst>
                                        </p:cTn>
                                        <p:tgtEl>
                                          <p:spTgt spid="7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730"/>
                                        </p:tgtEl>
                                        <p:attrNameLst>
                                          <p:attrName>ppt_y</p:attrName>
                                        </p:attrNameLst>
                                      </p:cBhvr>
                                      <p:tavLst>
                                        <p:tav fmla="" tm="0">
                                          <p:val>
                                            <p:strVal val="#ppt_y"/>
                                          </p:val>
                                        </p:tav>
                                        <p:tav fmla="" tm="100000">
                                          <p:val>
                                            <p:strVal val="#ppt_y+1"/>
                                          </p:val>
                                        </p:tav>
                                      </p:tavLst>
                                    </p:anim>
                                    <p:set>
                                      <p:cBhvr>
                                        <p:cTn dur="1" fill="hold">
                                          <p:stCondLst>
                                            <p:cond delay="500"/>
                                          </p:stCondLst>
                                        </p:cTn>
                                        <p:tgtEl>
                                          <p:spTgt spid="7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5F1"/>
        </a:solidFill>
      </p:bgPr>
    </p:bg>
    <p:spTree>
      <p:nvGrpSpPr>
        <p:cNvPr id="121" name="Shape 121"/>
        <p:cNvGrpSpPr/>
        <p:nvPr/>
      </p:nvGrpSpPr>
      <p:grpSpPr>
        <a:xfrm>
          <a:off x="0" y="0"/>
          <a:ext cx="0" cy="0"/>
          <a:chOff x="0" y="0"/>
          <a:chExt cx="0" cy="0"/>
        </a:xfrm>
      </p:grpSpPr>
      <p:sp>
        <p:nvSpPr>
          <p:cNvPr id="122" name="Google Shape;122;p4"/>
          <p:cNvSpPr/>
          <p:nvPr/>
        </p:nvSpPr>
        <p:spPr>
          <a:xfrm>
            <a:off x="286283" y="656142"/>
            <a:ext cx="8174273" cy="6934200"/>
          </a:xfrm>
          <a:prstGeom prst="roundRect">
            <a:avLst>
              <a:gd fmla="val 1010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txBox="1"/>
          <p:nvPr/>
        </p:nvSpPr>
        <p:spPr>
          <a:xfrm>
            <a:off x="431075" y="876300"/>
            <a:ext cx="8029481" cy="644131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8800">
                <a:solidFill>
                  <a:srgbClr val="74959A"/>
                </a:solidFill>
                <a:latin typeface="Arial"/>
                <a:ea typeface="Arial"/>
                <a:cs typeface="Arial"/>
                <a:sym typeface="Arial"/>
              </a:rPr>
              <a:t>Đây là địa điểm du lịch nổi tiếng nào của nước Nga?</a:t>
            </a:r>
            <a:endParaRPr sz="8800">
              <a:solidFill>
                <a:srgbClr val="74959A"/>
              </a:solidFill>
              <a:latin typeface="Arial"/>
              <a:ea typeface="Arial"/>
              <a:cs typeface="Arial"/>
              <a:sym typeface="Arial"/>
            </a:endParaRPr>
          </a:p>
        </p:txBody>
      </p:sp>
      <p:pic>
        <p:nvPicPr>
          <p:cNvPr id="124" name="Google Shape;124;p4"/>
          <p:cNvPicPr preferRelativeResize="0"/>
          <p:nvPr/>
        </p:nvPicPr>
        <p:blipFill rotWithShape="1">
          <a:blip r:embed="rId3">
            <a:alphaModFix/>
          </a:blip>
          <a:srcRect b="0" l="0" r="0" t="0"/>
          <a:stretch/>
        </p:blipFill>
        <p:spPr>
          <a:xfrm>
            <a:off x="8915781" y="1361747"/>
            <a:ext cx="8890196" cy="5689379"/>
          </a:xfrm>
          <a:prstGeom prst="roundRect">
            <a:avLst>
              <a:gd fmla="val 9970" name="adj"/>
            </a:avLst>
          </a:prstGeom>
          <a:noFill/>
          <a:ln>
            <a:noFill/>
          </a:ln>
        </p:spPr>
      </p:pic>
      <p:grpSp>
        <p:nvGrpSpPr>
          <p:cNvPr id="125" name="Google Shape;125;p4"/>
          <p:cNvGrpSpPr/>
          <p:nvPr/>
        </p:nvGrpSpPr>
        <p:grpSpPr>
          <a:xfrm>
            <a:off x="3293243" y="8144996"/>
            <a:ext cx="12022957" cy="1812381"/>
            <a:chOff x="-53339" y="7647301"/>
            <a:chExt cx="12022957" cy="1812381"/>
          </a:xfrm>
        </p:grpSpPr>
        <p:sp>
          <p:nvSpPr>
            <p:cNvPr id="126" name="Google Shape;126;p4"/>
            <p:cNvSpPr/>
            <p:nvPr/>
          </p:nvSpPr>
          <p:spPr>
            <a:xfrm>
              <a:off x="-53339" y="7647301"/>
              <a:ext cx="12022957" cy="1812381"/>
            </a:xfrm>
            <a:prstGeom prst="roundRect">
              <a:avLst>
                <a:gd fmla="val 14144" name="adj"/>
              </a:avLst>
            </a:prstGeom>
            <a:solidFill>
              <a:srgbClr val="4953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95371"/>
                </a:solidFill>
                <a:latin typeface="Calibri"/>
                <a:ea typeface="Calibri"/>
                <a:cs typeface="Calibri"/>
                <a:sym typeface="Calibri"/>
              </a:endParaRPr>
            </a:p>
          </p:txBody>
        </p:sp>
        <p:sp>
          <p:nvSpPr>
            <p:cNvPr id="127" name="Google Shape;127;p4"/>
            <p:cNvSpPr txBox="1"/>
            <p:nvPr/>
          </p:nvSpPr>
          <p:spPr>
            <a:xfrm>
              <a:off x="692018" y="7770424"/>
              <a:ext cx="10956157" cy="1566134"/>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8800">
                  <a:solidFill>
                    <a:schemeClr val="lt1"/>
                  </a:solidFill>
                  <a:latin typeface="Arial"/>
                  <a:ea typeface="Arial"/>
                  <a:cs typeface="Arial"/>
                  <a:sym typeface="Arial"/>
                </a:rPr>
                <a:t>QUẢNG TRƯỜNG ĐỎ</a:t>
              </a:r>
              <a:endParaRPr sz="8800">
                <a:solidFill>
                  <a:schemeClr val="lt1"/>
                </a:solidFill>
                <a:latin typeface="Arial"/>
                <a:ea typeface="Arial"/>
                <a:cs typeface="Arial"/>
                <a:sym typeface="Arial"/>
              </a:endParaRPr>
            </a:p>
          </p:txBody>
        </p:sp>
      </p:grpSp>
      <p:pic>
        <p:nvPicPr>
          <p:cNvPr id="128" name="Google Shape;128;p4">
            <a:hlinkClick action="ppaction://hlinksldjump" r:id="rId4"/>
          </p:cNvPr>
          <p:cNvPicPr preferRelativeResize="0"/>
          <p:nvPr/>
        </p:nvPicPr>
        <p:blipFill rotWithShape="1">
          <a:blip r:embed="rId5">
            <a:alphaModFix/>
          </a:blip>
          <a:srcRect b="0" l="0" r="0" t="0"/>
          <a:stretch/>
        </p:blipFill>
        <p:spPr>
          <a:xfrm>
            <a:off x="17099280" y="9220200"/>
            <a:ext cx="737177" cy="737177"/>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734" name="Shape 734"/>
        <p:cNvGrpSpPr/>
        <p:nvPr/>
      </p:nvGrpSpPr>
      <p:grpSpPr>
        <a:xfrm>
          <a:off x="0" y="0"/>
          <a:ext cx="0" cy="0"/>
          <a:chOff x="0" y="0"/>
          <a:chExt cx="0" cy="0"/>
        </a:xfrm>
      </p:grpSpPr>
      <p:sp>
        <p:nvSpPr>
          <p:cNvPr id="735" name="Google Shape;735;p40"/>
          <p:cNvSpPr/>
          <p:nvPr/>
        </p:nvSpPr>
        <p:spPr>
          <a:xfrm>
            <a:off x="838201" y="1836787"/>
            <a:ext cx="17173052" cy="8371895"/>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lt1"/>
                </a:solidFill>
                <a:latin typeface="Calibri"/>
                <a:ea typeface="Calibri"/>
                <a:cs typeface="Calibri"/>
                <a:sym typeface="Calibri"/>
              </a:rPr>
              <a:t>v</a:t>
            </a:r>
            <a:endParaRPr/>
          </a:p>
        </p:txBody>
      </p:sp>
      <p:pic>
        <p:nvPicPr>
          <p:cNvPr id="736" name="Google Shape;736;p40"/>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737" name="Google Shape;737;p40"/>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738" name="Google Shape;738;p40"/>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739" name="Google Shape;739;p40"/>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740" name="Google Shape;740;p40"/>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741" name="Google Shape;741;p40"/>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742" name="Google Shape;742;p40"/>
          <p:cNvSpPr txBox="1"/>
          <p:nvPr/>
        </p:nvSpPr>
        <p:spPr>
          <a:xfrm>
            <a:off x="1344950" y="612028"/>
            <a:ext cx="7388820" cy="121879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6600">
                <a:solidFill>
                  <a:srgbClr val="545454"/>
                </a:solidFill>
                <a:latin typeface="Arima Madurai"/>
                <a:ea typeface="Arima Madurai"/>
                <a:cs typeface="Arima Madurai"/>
                <a:sym typeface="Arima Madurai"/>
              </a:rPr>
              <a:t>III. TỔNG KẾT</a:t>
            </a:r>
            <a:endParaRPr/>
          </a:p>
        </p:txBody>
      </p:sp>
      <p:sp>
        <p:nvSpPr>
          <p:cNvPr id="743" name="Google Shape;743;p40"/>
          <p:cNvSpPr txBox="1"/>
          <p:nvPr/>
        </p:nvSpPr>
        <p:spPr>
          <a:xfrm>
            <a:off x="1425144" y="3485288"/>
            <a:ext cx="15925798" cy="368639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vi-VN" sz="5400" u="sng">
                <a:solidFill>
                  <a:srgbClr val="545454"/>
                </a:solidFill>
                <a:latin typeface="Lobster"/>
                <a:ea typeface="Lobster"/>
                <a:cs typeface="Lobster"/>
                <a:sym typeface="Lobster"/>
              </a:rPr>
              <a:t>Đề bài</a:t>
            </a:r>
            <a:r>
              <a:rPr lang="vi-VN" sz="5400">
                <a:solidFill>
                  <a:srgbClr val="545454"/>
                </a:solidFill>
                <a:latin typeface="Lobster"/>
                <a:ea typeface="Lobster"/>
                <a:cs typeface="Lobster"/>
                <a:sym typeface="Lobster"/>
              </a:rPr>
              <a:t>: Em có cảm nhận gì về tình yêu tuổi học trò? Theo em, yêu như thế nào để không ảnh hưởng đến học tập và cuộc sống của bản thân? (Viết đoạn văn khoảng 200 chữ)</a:t>
            </a:r>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250"/>
                                  </p:stCondLst>
                                  <p:childTnLst>
                                    <p:set>
                                      <p:cBhvr>
                                        <p:cTn dur="1" fill="hold">
                                          <p:stCondLst>
                                            <p:cond delay="0"/>
                                          </p:stCondLst>
                                        </p:cTn>
                                        <p:tgtEl>
                                          <p:spTgt spid="742"/>
                                        </p:tgtEl>
                                        <p:attrNameLst>
                                          <p:attrName>style.visibility</p:attrName>
                                        </p:attrNameLst>
                                      </p:cBhvr>
                                      <p:to>
                                        <p:strVal val="visible"/>
                                      </p:to>
                                    </p:set>
                                    <p:anim calcmode="lin" valueType="num">
                                      <p:cBhvr additive="base">
                                        <p:cTn dur="750"/>
                                        <p:tgtEl>
                                          <p:spTgt spid="7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5F1"/>
        </a:solidFill>
      </p:bgPr>
    </p:bg>
    <p:spTree>
      <p:nvGrpSpPr>
        <p:cNvPr id="132" name="Shape 132"/>
        <p:cNvGrpSpPr/>
        <p:nvPr/>
      </p:nvGrpSpPr>
      <p:grpSpPr>
        <a:xfrm>
          <a:off x="0" y="0"/>
          <a:ext cx="0" cy="0"/>
          <a:chOff x="0" y="0"/>
          <a:chExt cx="0" cy="0"/>
        </a:xfrm>
      </p:grpSpPr>
      <p:sp>
        <p:nvSpPr>
          <p:cNvPr id="133" name="Google Shape;133;p5"/>
          <p:cNvSpPr/>
          <p:nvPr/>
        </p:nvSpPr>
        <p:spPr>
          <a:xfrm>
            <a:off x="203844" y="876300"/>
            <a:ext cx="10273669" cy="8006694"/>
          </a:xfrm>
          <a:prstGeom prst="roundRect">
            <a:avLst>
              <a:gd fmla="val 10104"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5"/>
          <p:cNvSpPr txBox="1"/>
          <p:nvPr/>
        </p:nvSpPr>
        <p:spPr>
          <a:xfrm>
            <a:off x="411044" y="876300"/>
            <a:ext cx="10085065" cy="79461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7200">
                <a:solidFill>
                  <a:srgbClr val="74959A"/>
                </a:solidFill>
                <a:latin typeface="Arial"/>
                <a:ea typeface="Arial"/>
                <a:cs typeface="Arial"/>
                <a:sym typeface="Arial"/>
              </a:rPr>
              <a:t>Đây là một trong những lễ hội truyền thống ở Nga, được tổ chức vào mùa hạ, dành cho những cô gái muốn tìm đến tình yêu</a:t>
            </a:r>
            <a:endParaRPr/>
          </a:p>
        </p:txBody>
      </p:sp>
      <p:pic>
        <p:nvPicPr>
          <p:cNvPr descr="Hòa mình vào những lễ hội truyền thống ở Nga" id="135" name="Google Shape;135;p5"/>
          <p:cNvPicPr preferRelativeResize="0"/>
          <p:nvPr/>
        </p:nvPicPr>
        <p:blipFill rotWithShape="1">
          <a:blip r:embed="rId3">
            <a:alphaModFix/>
          </a:blip>
          <a:srcRect b="0" l="0" r="17040" t="0"/>
          <a:stretch/>
        </p:blipFill>
        <p:spPr>
          <a:xfrm>
            <a:off x="10610857" y="876300"/>
            <a:ext cx="7208521" cy="5560922"/>
          </a:xfrm>
          <a:prstGeom prst="roundRect">
            <a:avLst>
              <a:gd fmla="val 11186" name="adj"/>
            </a:avLst>
          </a:prstGeom>
          <a:noFill/>
          <a:ln>
            <a:noFill/>
          </a:ln>
        </p:spPr>
      </p:pic>
      <p:grpSp>
        <p:nvGrpSpPr>
          <p:cNvPr id="136" name="Google Shape;136;p5"/>
          <p:cNvGrpSpPr/>
          <p:nvPr/>
        </p:nvGrpSpPr>
        <p:grpSpPr>
          <a:xfrm>
            <a:off x="10669014" y="7010069"/>
            <a:ext cx="8283834" cy="1812381"/>
            <a:chOff x="3973941" y="7647301"/>
            <a:chExt cx="8283834" cy="1812381"/>
          </a:xfrm>
        </p:grpSpPr>
        <p:sp>
          <p:nvSpPr>
            <p:cNvPr id="137" name="Google Shape;137;p5"/>
            <p:cNvSpPr/>
            <p:nvPr/>
          </p:nvSpPr>
          <p:spPr>
            <a:xfrm>
              <a:off x="3973941" y="7647301"/>
              <a:ext cx="7207942" cy="1812381"/>
            </a:xfrm>
            <a:prstGeom prst="roundRect">
              <a:avLst>
                <a:gd fmla="val 14144" name="adj"/>
              </a:avLst>
            </a:prstGeom>
            <a:solidFill>
              <a:srgbClr val="4953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95371"/>
                </a:solidFill>
                <a:latin typeface="Calibri"/>
                <a:ea typeface="Calibri"/>
                <a:cs typeface="Calibri"/>
                <a:sym typeface="Calibri"/>
              </a:endParaRPr>
            </a:p>
          </p:txBody>
        </p:sp>
        <p:sp>
          <p:nvSpPr>
            <p:cNvPr id="138" name="Google Shape;138;p5"/>
            <p:cNvSpPr txBox="1"/>
            <p:nvPr/>
          </p:nvSpPr>
          <p:spPr>
            <a:xfrm>
              <a:off x="4203436" y="7776409"/>
              <a:ext cx="8054339" cy="143218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vi-VN" sz="8000">
                  <a:solidFill>
                    <a:schemeClr val="lt1"/>
                  </a:solidFill>
                  <a:latin typeface="Arial"/>
                  <a:ea typeface="Arial"/>
                  <a:cs typeface="Arial"/>
                  <a:sym typeface="Arial"/>
                </a:rPr>
                <a:t>IVAN KUPALA</a:t>
              </a:r>
              <a:endParaRPr sz="8000">
                <a:solidFill>
                  <a:schemeClr val="lt1"/>
                </a:solidFill>
                <a:latin typeface="Arial"/>
                <a:ea typeface="Arial"/>
                <a:cs typeface="Arial"/>
                <a:sym typeface="Arial"/>
              </a:endParaRPr>
            </a:p>
          </p:txBody>
        </p:sp>
      </p:grpSp>
      <p:pic>
        <p:nvPicPr>
          <p:cNvPr id="139" name="Google Shape;139;p5">
            <a:hlinkClick action="ppaction://hlinksldjump" r:id="rId4"/>
          </p:cNvPr>
          <p:cNvPicPr preferRelativeResize="0"/>
          <p:nvPr/>
        </p:nvPicPr>
        <p:blipFill rotWithShape="1">
          <a:blip r:embed="rId5">
            <a:alphaModFix/>
          </a:blip>
          <a:srcRect b="0" l="0" r="0" t="0"/>
          <a:stretch/>
        </p:blipFill>
        <p:spPr>
          <a:xfrm>
            <a:off x="17082201" y="9357197"/>
            <a:ext cx="737177" cy="737177"/>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750"/>
                                        <p:tgtEl>
                                          <p:spTgt spid="1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6EB"/>
        </a:solidFill>
      </p:bgPr>
    </p:bg>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0" l="0" r="0" t="0"/>
          <a:stretch/>
        </p:blipFill>
        <p:spPr>
          <a:xfrm>
            <a:off x="15533427" y="4347254"/>
            <a:ext cx="2306513" cy="2636014"/>
          </a:xfrm>
          <a:prstGeom prst="rect">
            <a:avLst/>
          </a:prstGeom>
          <a:noFill/>
          <a:ln>
            <a:noFill/>
          </a:ln>
        </p:spPr>
      </p:pic>
      <p:pic>
        <p:nvPicPr>
          <p:cNvPr id="145" name="Google Shape;145;p6"/>
          <p:cNvPicPr preferRelativeResize="0"/>
          <p:nvPr/>
        </p:nvPicPr>
        <p:blipFill rotWithShape="1">
          <a:blip r:embed="rId4">
            <a:alphaModFix/>
          </a:blip>
          <a:srcRect b="0" l="0" r="0" t="0"/>
          <a:stretch/>
        </p:blipFill>
        <p:spPr>
          <a:xfrm rot="-1628223">
            <a:off x="13354947" y="4943780"/>
            <a:ext cx="1247478" cy="1425689"/>
          </a:xfrm>
          <a:prstGeom prst="rect">
            <a:avLst/>
          </a:prstGeom>
          <a:noFill/>
          <a:ln>
            <a:noFill/>
          </a:ln>
        </p:spPr>
      </p:pic>
      <p:pic>
        <p:nvPicPr>
          <p:cNvPr id="146" name="Google Shape;146;p6"/>
          <p:cNvPicPr preferRelativeResize="0"/>
          <p:nvPr/>
        </p:nvPicPr>
        <p:blipFill rotWithShape="1">
          <a:blip r:embed="rId5">
            <a:alphaModFix/>
          </a:blip>
          <a:srcRect b="0" l="0" r="0" t="0"/>
          <a:stretch/>
        </p:blipFill>
        <p:spPr>
          <a:xfrm rot="-1628223">
            <a:off x="1197311" y="4106208"/>
            <a:ext cx="1430951" cy="1635372"/>
          </a:xfrm>
          <a:prstGeom prst="rect">
            <a:avLst/>
          </a:prstGeom>
          <a:noFill/>
          <a:ln>
            <a:noFill/>
          </a:ln>
        </p:spPr>
      </p:pic>
      <p:pic>
        <p:nvPicPr>
          <p:cNvPr id="147" name="Google Shape;147;p6"/>
          <p:cNvPicPr preferRelativeResize="0"/>
          <p:nvPr/>
        </p:nvPicPr>
        <p:blipFill rotWithShape="1">
          <a:blip r:embed="rId6">
            <a:alphaModFix/>
          </a:blip>
          <a:srcRect b="0" l="0" r="0" t="0"/>
          <a:stretch/>
        </p:blipFill>
        <p:spPr>
          <a:xfrm rot="980460">
            <a:off x="17019492" y="1153674"/>
            <a:ext cx="819714" cy="936816"/>
          </a:xfrm>
          <a:prstGeom prst="rect">
            <a:avLst/>
          </a:prstGeom>
          <a:noFill/>
          <a:ln>
            <a:noFill/>
          </a:ln>
        </p:spPr>
      </p:pic>
      <p:pic>
        <p:nvPicPr>
          <p:cNvPr id="148" name="Google Shape;148;p6"/>
          <p:cNvPicPr preferRelativeResize="0"/>
          <p:nvPr/>
        </p:nvPicPr>
        <p:blipFill rotWithShape="1">
          <a:blip r:embed="rId7">
            <a:alphaModFix/>
          </a:blip>
          <a:srcRect b="0" l="0" r="0" t="0"/>
          <a:stretch/>
        </p:blipFill>
        <p:spPr>
          <a:xfrm rot="-1628223">
            <a:off x="15703155" y="8212343"/>
            <a:ext cx="1247478" cy="1425689"/>
          </a:xfrm>
          <a:prstGeom prst="rect">
            <a:avLst/>
          </a:prstGeom>
          <a:noFill/>
          <a:ln>
            <a:noFill/>
          </a:ln>
        </p:spPr>
      </p:pic>
      <p:pic>
        <p:nvPicPr>
          <p:cNvPr id="149" name="Google Shape;149;p6"/>
          <p:cNvPicPr preferRelativeResize="0"/>
          <p:nvPr/>
        </p:nvPicPr>
        <p:blipFill rotWithShape="1">
          <a:blip r:embed="rId8">
            <a:alphaModFix/>
          </a:blip>
          <a:srcRect b="0" l="0" r="0" t="0"/>
          <a:stretch/>
        </p:blipFill>
        <p:spPr>
          <a:xfrm rot="-1628223">
            <a:off x="12133107" y="8092728"/>
            <a:ext cx="1247478" cy="1425689"/>
          </a:xfrm>
          <a:prstGeom prst="rect">
            <a:avLst/>
          </a:prstGeom>
          <a:noFill/>
          <a:ln>
            <a:noFill/>
          </a:ln>
        </p:spPr>
      </p:pic>
      <p:pic>
        <p:nvPicPr>
          <p:cNvPr id="150" name="Google Shape;150;p6"/>
          <p:cNvPicPr preferRelativeResize="0"/>
          <p:nvPr/>
        </p:nvPicPr>
        <p:blipFill rotWithShape="1">
          <a:blip r:embed="rId9">
            <a:alphaModFix/>
          </a:blip>
          <a:srcRect b="0" l="0" r="0" t="0"/>
          <a:stretch/>
        </p:blipFill>
        <p:spPr>
          <a:xfrm>
            <a:off x="14780438" y="1507741"/>
            <a:ext cx="1013540" cy="1158331"/>
          </a:xfrm>
          <a:prstGeom prst="rect">
            <a:avLst/>
          </a:prstGeom>
          <a:noFill/>
          <a:ln>
            <a:noFill/>
          </a:ln>
        </p:spPr>
      </p:pic>
      <p:pic>
        <p:nvPicPr>
          <p:cNvPr id="151" name="Google Shape;151;p6"/>
          <p:cNvPicPr preferRelativeResize="0"/>
          <p:nvPr/>
        </p:nvPicPr>
        <p:blipFill rotWithShape="1">
          <a:blip r:embed="rId10">
            <a:alphaModFix/>
          </a:blip>
          <a:srcRect b="0" l="0" r="0" t="0"/>
          <a:stretch/>
        </p:blipFill>
        <p:spPr>
          <a:xfrm rot="980460">
            <a:off x="10553082" y="6347171"/>
            <a:ext cx="819714" cy="936816"/>
          </a:xfrm>
          <a:prstGeom prst="rect">
            <a:avLst/>
          </a:prstGeom>
          <a:noFill/>
          <a:ln>
            <a:noFill/>
          </a:ln>
        </p:spPr>
      </p:pic>
      <p:pic>
        <p:nvPicPr>
          <p:cNvPr id="152" name="Google Shape;152;p6"/>
          <p:cNvPicPr preferRelativeResize="0"/>
          <p:nvPr/>
        </p:nvPicPr>
        <p:blipFill rotWithShape="1">
          <a:blip r:embed="rId11">
            <a:alphaModFix/>
          </a:blip>
          <a:srcRect b="0" l="0" r="0" t="0"/>
          <a:stretch/>
        </p:blipFill>
        <p:spPr>
          <a:xfrm rot="-1628223">
            <a:off x="12133108" y="3056663"/>
            <a:ext cx="1247478" cy="1425689"/>
          </a:xfrm>
          <a:prstGeom prst="rect">
            <a:avLst/>
          </a:prstGeom>
          <a:noFill/>
          <a:ln>
            <a:noFill/>
          </a:ln>
        </p:spPr>
      </p:pic>
      <p:pic>
        <p:nvPicPr>
          <p:cNvPr id="153" name="Google Shape;153;p6"/>
          <p:cNvPicPr preferRelativeResize="0"/>
          <p:nvPr/>
        </p:nvPicPr>
        <p:blipFill rotWithShape="1">
          <a:blip r:embed="rId12">
            <a:alphaModFix/>
          </a:blip>
          <a:srcRect b="0" l="0" r="0" t="0"/>
          <a:stretch/>
        </p:blipFill>
        <p:spPr>
          <a:xfrm rot="1113826">
            <a:off x="6072246" y="6492528"/>
            <a:ext cx="1247478" cy="1425689"/>
          </a:xfrm>
          <a:prstGeom prst="rect">
            <a:avLst/>
          </a:prstGeom>
          <a:noFill/>
          <a:ln>
            <a:noFill/>
          </a:ln>
        </p:spPr>
      </p:pic>
      <p:pic>
        <p:nvPicPr>
          <p:cNvPr id="154" name="Google Shape;154;p6"/>
          <p:cNvPicPr preferRelativeResize="0"/>
          <p:nvPr/>
        </p:nvPicPr>
        <p:blipFill rotWithShape="1">
          <a:blip r:embed="rId8">
            <a:alphaModFix/>
          </a:blip>
          <a:srcRect b="0" l="0" r="0" t="0"/>
          <a:stretch/>
        </p:blipFill>
        <p:spPr>
          <a:xfrm rot="-1628223">
            <a:off x="530867" y="6041184"/>
            <a:ext cx="1247478" cy="1425689"/>
          </a:xfrm>
          <a:prstGeom prst="rect">
            <a:avLst/>
          </a:prstGeom>
          <a:noFill/>
          <a:ln>
            <a:noFill/>
          </a:ln>
        </p:spPr>
      </p:pic>
      <p:pic>
        <p:nvPicPr>
          <p:cNvPr id="155" name="Google Shape;155;p6"/>
          <p:cNvPicPr preferRelativeResize="0"/>
          <p:nvPr/>
        </p:nvPicPr>
        <p:blipFill rotWithShape="1">
          <a:blip r:embed="rId13">
            <a:alphaModFix/>
          </a:blip>
          <a:srcRect b="0" l="0" r="0" t="0"/>
          <a:stretch/>
        </p:blipFill>
        <p:spPr>
          <a:xfrm rot="155791">
            <a:off x="4439373" y="2924695"/>
            <a:ext cx="1247478" cy="1425689"/>
          </a:xfrm>
          <a:prstGeom prst="rect">
            <a:avLst/>
          </a:prstGeom>
          <a:noFill/>
          <a:ln>
            <a:noFill/>
          </a:ln>
        </p:spPr>
      </p:pic>
      <p:pic>
        <p:nvPicPr>
          <p:cNvPr id="156" name="Google Shape;156;p6"/>
          <p:cNvPicPr preferRelativeResize="0"/>
          <p:nvPr/>
        </p:nvPicPr>
        <p:blipFill rotWithShape="1">
          <a:blip r:embed="rId8">
            <a:alphaModFix/>
          </a:blip>
          <a:srcRect b="0" l="0" r="0" t="0"/>
          <a:stretch/>
        </p:blipFill>
        <p:spPr>
          <a:xfrm rot="1874873">
            <a:off x="4453051" y="8497278"/>
            <a:ext cx="1247478" cy="1425689"/>
          </a:xfrm>
          <a:prstGeom prst="rect">
            <a:avLst/>
          </a:prstGeom>
          <a:noFill/>
          <a:ln>
            <a:noFill/>
          </a:ln>
        </p:spPr>
      </p:pic>
      <p:pic>
        <p:nvPicPr>
          <p:cNvPr id="157" name="Google Shape;157;p6"/>
          <p:cNvPicPr preferRelativeResize="0"/>
          <p:nvPr/>
        </p:nvPicPr>
        <p:blipFill rotWithShape="1">
          <a:blip r:embed="rId8">
            <a:alphaModFix/>
          </a:blip>
          <a:srcRect b="0" l="0" r="0" t="0"/>
          <a:stretch/>
        </p:blipFill>
        <p:spPr>
          <a:xfrm rot="1874873">
            <a:off x="4629081" y="313590"/>
            <a:ext cx="1247478" cy="1425689"/>
          </a:xfrm>
          <a:prstGeom prst="rect">
            <a:avLst/>
          </a:prstGeom>
          <a:noFill/>
          <a:ln>
            <a:noFill/>
          </a:ln>
        </p:spPr>
      </p:pic>
      <p:pic>
        <p:nvPicPr>
          <p:cNvPr id="158" name="Google Shape;158;p6"/>
          <p:cNvPicPr preferRelativeResize="0"/>
          <p:nvPr/>
        </p:nvPicPr>
        <p:blipFill rotWithShape="1">
          <a:blip r:embed="rId14">
            <a:alphaModFix/>
          </a:blip>
          <a:srcRect b="0" l="0" r="0" t="0"/>
          <a:stretch/>
        </p:blipFill>
        <p:spPr>
          <a:xfrm rot="-1207730">
            <a:off x="1077391" y="8818415"/>
            <a:ext cx="819714" cy="936816"/>
          </a:xfrm>
          <a:prstGeom prst="rect">
            <a:avLst/>
          </a:prstGeom>
          <a:noFill/>
          <a:ln>
            <a:noFill/>
          </a:ln>
        </p:spPr>
      </p:pic>
      <p:pic>
        <p:nvPicPr>
          <p:cNvPr id="159" name="Google Shape;159;p6"/>
          <p:cNvPicPr preferRelativeResize="0"/>
          <p:nvPr/>
        </p:nvPicPr>
        <p:blipFill rotWithShape="1">
          <a:blip r:embed="rId8">
            <a:alphaModFix/>
          </a:blip>
          <a:srcRect b="0" l="0" r="0" t="0"/>
          <a:stretch/>
        </p:blipFill>
        <p:spPr>
          <a:xfrm rot="-1628223">
            <a:off x="8520260" y="8175271"/>
            <a:ext cx="1247478" cy="1425689"/>
          </a:xfrm>
          <a:prstGeom prst="rect">
            <a:avLst/>
          </a:prstGeom>
          <a:noFill/>
          <a:ln>
            <a:noFill/>
          </a:ln>
        </p:spPr>
      </p:pic>
      <p:pic>
        <p:nvPicPr>
          <p:cNvPr id="160" name="Google Shape;160;p6"/>
          <p:cNvPicPr preferRelativeResize="0"/>
          <p:nvPr/>
        </p:nvPicPr>
        <p:blipFill rotWithShape="1">
          <a:blip r:embed="rId13">
            <a:alphaModFix/>
          </a:blip>
          <a:srcRect b="0" l="0" r="0" t="0"/>
          <a:stretch/>
        </p:blipFill>
        <p:spPr>
          <a:xfrm rot="-1628223">
            <a:off x="8298649" y="476533"/>
            <a:ext cx="1247478" cy="1425689"/>
          </a:xfrm>
          <a:prstGeom prst="rect">
            <a:avLst/>
          </a:prstGeom>
          <a:noFill/>
          <a:ln>
            <a:noFill/>
          </a:ln>
        </p:spPr>
      </p:pic>
      <p:pic>
        <p:nvPicPr>
          <p:cNvPr id="161" name="Google Shape;161;p6"/>
          <p:cNvPicPr preferRelativeResize="0"/>
          <p:nvPr/>
        </p:nvPicPr>
        <p:blipFill rotWithShape="1">
          <a:blip r:embed="rId8">
            <a:alphaModFix/>
          </a:blip>
          <a:srcRect b="0" l="0" r="0" t="0"/>
          <a:stretch/>
        </p:blipFill>
        <p:spPr>
          <a:xfrm rot="-846331">
            <a:off x="11354450" y="435099"/>
            <a:ext cx="1247478" cy="1425689"/>
          </a:xfrm>
          <a:prstGeom prst="rect">
            <a:avLst/>
          </a:prstGeom>
          <a:noFill/>
          <a:ln>
            <a:noFill/>
          </a:ln>
        </p:spPr>
      </p:pic>
      <p:pic>
        <p:nvPicPr>
          <p:cNvPr id="162" name="Google Shape;162;p6"/>
          <p:cNvPicPr preferRelativeResize="0"/>
          <p:nvPr/>
        </p:nvPicPr>
        <p:blipFill rotWithShape="1">
          <a:blip r:embed="rId14">
            <a:alphaModFix/>
          </a:blip>
          <a:srcRect b="0" l="0" r="0" t="0"/>
          <a:stretch/>
        </p:blipFill>
        <p:spPr>
          <a:xfrm>
            <a:off x="3760550" y="5595697"/>
            <a:ext cx="1013540" cy="1158331"/>
          </a:xfrm>
          <a:prstGeom prst="rect">
            <a:avLst/>
          </a:prstGeom>
          <a:noFill/>
          <a:ln>
            <a:noFill/>
          </a:ln>
        </p:spPr>
      </p:pic>
      <p:pic>
        <p:nvPicPr>
          <p:cNvPr id="163" name="Google Shape;163;p6"/>
          <p:cNvPicPr preferRelativeResize="0"/>
          <p:nvPr/>
        </p:nvPicPr>
        <p:blipFill rotWithShape="1">
          <a:blip r:embed="rId14">
            <a:alphaModFix/>
          </a:blip>
          <a:srcRect b="0" l="0" r="0" t="0"/>
          <a:stretch/>
        </p:blipFill>
        <p:spPr>
          <a:xfrm rot="1190271">
            <a:off x="8420472" y="3150550"/>
            <a:ext cx="1732774" cy="1980313"/>
          </a:xfrm>
          <a:prstGeom prst="rect">
            <a:avLst/>
          </a:prstGeom>
          <a:noFill/>
          <a:ln>
            <a:noFill/>
          </a:ln>
        </p:spPr>
      </p:pic>
      <p:sp>
        <p:nvSpPr>
          <p:cNvPr id="164" name="Google Shape;164;p6"/>
          <p:cNvSpPr/>
          <p:nvPr/>
        </p:nvSpPr>
        <p:spPr>
          <a:xfrm>
            <a:off x="1690348" y="1784394"/>
            <a:ext cx="15189640" cy="4268956"/>
          </a:xfrm>
          <a:prstGeom prst="roundRect">
            <a:avLst>
              <a:gd fmla="val 18283" name="adj"/>
            </a:avLst>
          </a:prstGeom>
          <a:solidFill>
            <a:srgbClr val="FAADBF">
              <a:alpha val="5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5" name="Google Shape;165;p6"/>
          <p:cNvGrpSpPr/>
          <p:nvPr/>
        </p:nvGrpSpPr>
        <p:grpSpPr>
          <a:xfrm>
            <a:off x="1114872" y="2105053"/>
            <a:ext cx="6456687" cy="3514488"/>
            <a:chOff x="1510449" y="1798582"/>
            <a:chExt cx="6456687" cy="3514488"/>
          </a:xfrm>
        </p:grpSpPr>
        <p:sp>
          <p:nvSpPr>
            <p:cNvPr id="166" name="Google Shape;166;p6"/>
            <p:cNvSpPr txBox="1"/>
            <p:nvPr/>
          </p:nvSpPr>
          <p:spPr>
            <a:xfrm>
              <a:off x="1721123" y="1798582"/>
              <a:ext cx="6246013" cy="3514488"/>
            </a:xfrm>
            <a:prstGeom prst="rect">
              <a:avLst/>
            </a:prstGeom>
            <a:noFill/>
            <a:ln>
              <a:noFill/>
            </a:ln>
          </p:spPr>
          <p:txBody>
            <a:bodyPr anchorCtr="0" anchor="t" bIns="0" lIns="0" spcFirstLastPara="1" rIns="0" wrap="square" tIns="0">
              <a:spAutoFit/>
            </a:bodyPr>
            <a:lstStyle/>
            <a:p>
              <a:pPr indent="0" lvl="0" marL="0" marR="0" rtl="0" algn="ctr">
                <a:lnSpc>
                  <a:spcPct val="167934"/>
                </a:lnSpc>
                <a:spcBef>
                  <a:spcPts val="0"/>
                </a:spcBef>
                <a:spcAft>
                  <a:spcPts val="0"/>
                </a:spcAft>
                <a:buNone/>
              </a:pPr>
              <a:r>
                <a:rPr lang="vi-VN" sz="18200">
                  <a:solidFill>
                    <a:srgbClr val="FFA4C4"/>
                  </a:solidFill>
                  <a:latin typeface="Arial"/>
                  <a:ea typeface="Arial"/>
                  <a:cs typeface="Arial"/>
                  <a:sym typeface="Arial"/>
                </a:rPr>
                <a:t>TÔI</a:t>
              </a:r>
              <a:endParaRPr/>
            </a:p>
          </p:txBody>
        </p:sp>
        <p:sp>
          <p:nvSpPr>
            <p:cNvPr id="167" name="Google Shape;167;p6"/>
            <p:cNvSpPr txBox="1"/>
            <p:nvPr/>
          </p:nvSpPr>
          <p:spPr>
            <a:xfrm>
              <a:off x="1510449" y="1798582"/>
              <a:ext cx="6246013" cy="3514488"/>
            </a:xfrm>
            <a:prstGeom prst="rect">
              <a:avLst/>
            </a:prstGeom>
            <a:noFill/>
            <a:ln>
              <a:noFill/>
            </a:ln>
          </p:spPr>
          <p:txBody>
            <a:bodyPr anchorCtr="0" anchor="t" bIns="0" lIns="0" spcFirstLastPara="1" rIns="0" wrap="square" tIns="0">
              <a:spAutoFit/>
            </a:bodyPr>
            <a:lstStyle/>
            <a:p>
              <a:pPr indent="0" lvl="0" marL="0" marR="0" rtl="0" algn="ctr">
                <a:lnSpc>
                  <a:spcPct val="167934"/>
                </a:lnSpc>
                <a:spcBef>
                  <a:spcPts val="0"/>
                </a:spcBef>
                <a:spcAft>
                  <a:spcPts val="0"/>
                </a:spcAft>
                <a:buNone/>
              </a:pPr>
              <a:r>
                <a:rPr lang="vi-VN" sz="18200">
                  <a:solidFill>
                    <a:srgbClr val="545454"/>
                  </a:solidFill>
                  <a:latin typeface="Arial"/>
                  <a:ea typeface="Arial"/>
                  <a:cs typeface="Arial"/>
                  <a:sym typeface="Arial"/>
                </a:rPr>
                <a:t>TÔI</a:t>
              </a:r>
              <a:endParaRPr/>
            </a:p>
          </p:txBody>
        </p:sp>
      </p:grpSp>
      <p:grpSp>
        <p:nvGrpSpPr>
          <p:cNvPr id="168" name="Google Shape;168;p6"/>
          <p:cNvGrpSpPr/>
          <p:nvPr/>
        </p:nvGrpSpPr>
        <p:grpSpPr>
          <a:xfrm>
            <a:off x="11192616" y="2105053"/>
            <a:ext cx="6439945" cy="3514488"/>
            <a:chOff x="10118941" y="5750918"/>
            <a:chExt cx="6439945" cy="3514488"/>
          </a:xfrm>
        </p:grpSpPr>
        <p:sp>
          <p:nvSpPr>
            <p:cNvPr id="169" name="Google Shape;169;p6"/>
            <p:cNvSpPr txBox="1"/>
            <p:nvPr/>
          </p:nvSpPr>
          <p:spPr>
            <a:xfrm>
              <a:off x="10312873" y="5750918"/>
              <a:ext cx="6246013" cy="3514488"/>
            </a:xfrm>
            <a:prstGeom prst="rect">
              <a:avLst/>
            </a:prstGeom>
            <a:noFill/>
            <a:ln>
              <a:noFill/>
            </a:ln>
          </p:spPr>
          <p:txBody>
            <a:bodyPr anchorCtr="0" anchor="t" bIns="0" lIns="0" spcFirstLastPara="1" rIns="0" wrap="square" tIns="0">
              <a:spAutoFit/>
            </a:bodyPr>
            <a:lstStyle/>
            <a:p>
              <a:pPr indent="0" lvl="0" marL="0" marR="0" rtl="0" algn="ctr">
                <a:lnSpc>
                  <a:spcPct val="167934"/>
                </a:lnSpc>
                <a:spcBef>
                  <a:spcPts val="0"/>
                </a:spcBef>
                <a:spcAft>
                  <a:spcPts val="0"/>
                </a:spcAft>
                <a:buNone/>
              </a:pPr>
              <a:r>
                <a:rPr lang="vi-VN" sz="18200">
                  <a:solidFill>
                    <a:srgbClr val="FFA4C4"/>
                  </a:solidFill>
                  <a:latin typeface="Arial"/>
                  <a:ea typeface="Arial"/>
                  <a:cs typeface="Arial"/>
                  <a:sym typeface="Arial"/>
                </a:rPr>
                <a:t>EM</a:t>
              </a:r>
              <a:endParaRPr/>
            </a:p>
          </p:txBody>
        </p:sp>
        <p:sp>
          <p:nvSpPr>
            <p:cNvPr id="170" name="Google Shape;170;p6"/>
            <p:cNvSpPr txBox="1"/>
            <p:nvPr/>
          </p:nvSpPr>
          <p:spPr>
            <a:xfrm>
              <a:off x="10118941" y="5750918"/>
              <a:ext cx="6246013" cy="3514488"/>
            </a:xfrm>
            <a:prstGeom prst="rect">
              <a:avLst/>
            </a:prstGeom>
            <a:noFill/>
            <a:ln>
              <a:noFill/>
            </a:ln>
          </p:spPr>
          <p:txBody>
            <a:bodyPr anchorCtr="0" anchor="t" bIns="0" lIns="0" spcFirstLastPara="1" rIns="0" wrap="square" tIns="0">
              <a:spAutoFit/>
            </a:bodyPr>
            <a:lstStyle/>
            <a:p>
              <a:pPr indent="0" lvl="0" marL="0" marR="0" rtl="0" algn="ctr">
                <a:lnSpc>
                  <a:spcPct val="167934"/>
                </a:lnSpc>
                <a:spcBef>
                  <a:spcPts val="0"/>
                </a:spcBef>
                <a:spcAft>
                  <a:spcPts val="0"/>
                </a:spcAft>
                <a:buNone/>
              </a:pPr>
              <a:r>
                <a:rPr lang="vi-VN" sz="18200">
                  <a:solidFill>
                    <a:srgbClr val="545454"/>
                  </a:solidFill>
                  <a:latin typeface="Arial"/>
                  <a:ea typeface="Arial"/>
                  <a:cs typeface="Arial"/>
                  <a:sym typeface="Arial"/>
                </a:rPr>
                <a:t>EM</a:t>
              </a:r>
              <a:endParaRPr/>
            </a:p>
          </p:txBody>
        </p:sp>
      </p:grpSp>
      <p:grpSp>
        <p:nvGrpSpPr>
          <p:cNvPr id="171" name="Google Shape;171;p6"/>
          <p:cNvGrpSpPr/>
          <p:nvPr/>
        </p:nvGrpSpPr>
        <p:grpSpPr>
          <a:xfrm>
            <a:off x="6162115" y="2105053"/>
            <a:ext cx="6439945" cy="3514488"/>
            <a:chOff x="10118941" y="5750918"/>
            <a:chExt cx="6439945" cy="3514488"/>
          </a:xfrm>
        </p:grpSpPr>
        <p:sp>
          <p:nvSpPr>
            <p:cNvPr id="172" name="Google Shape;172;p6"/>
            <p:cNvSpPr txBox="1"/>
            <p:nvPr/>
          </p:nvSpPr>
          <p:spPr>
            <a:xfrm>
              <a:off x="10312873" y="5750918"/>
              <a:ext cx="6246013" cy="3514488"/>
            </a:xfrm>
            <a:prstGeom prst="rect">
              <a:avLst/>
            </a:prstGeom>
            <a:noFill/>
            <a:ln>
              <a:noFill/>
            </a:ln>
          </p:spPr>
          <p:txBody>
            <a:bodyPr anchorCtr="0" anchor="t" bIns="0" lIns="0" spcFirstLastPara="1" rIns="0" wrap="square" tIns="0">
              <a:spAutoFit/>
            </a:bodyPr>
            <a:lstStyle/>
            <a:p>
              <a:pPr indent="0" lvl="0" marL="0" marR="0" rtl="0" algn="ctr">
                <a:lnSpc>
                  <a:spcPct val="167934"/>
                </a:lnSpc>
                <a:spcBef>
                  <a:spcPts val="0"/>
                </a:spcBef>
                <a:spcAft>
                  <a:spcPts val="0"/>
                </a:spcAft>
                <a:buNone/>
              </a:pPr>
              <a:r>
                <a:rPr lang="vi-VN" sz="18200">
                  <a:solidFill>
                    <a:srgbClr val="FFA4C4"/>
                  </a:solidFill>
                  <a:latin typeface="Arial"/>
                  <a:ea typeface="Arial"/>
                  <a:cs typeface="Arial"/>
                  <a:sym typeface="Arial"/>
                </a:rPr>
                <a:t>yêu</a:t>
              </a:r>
              <a:endParaRPr/>
            </a:p>
          </p:txBody>
        </p:sp>
        <p:sp>
          <p:nvSpPr>
            <p:cNvPr id="173" name="Google Shape;173;p6"/>
            <p:cNvSpPr txBox="1"/>
            <p:nvPr/>
          </p:nvSpPr>
          <p:spPr>
            <a:xfrm>
              <a:off x="10118941" y="5750918"/>
              <a:ext cx="6246013" cy="3514488"/>
            </a:xfrm>
            <a:prstGeom prst="rect">
              <a:avLst/>
            </a:prstGeom>
            <a:noFill/>
            <a:ln>
              <a:noFill/>
            </a:ln>
          </p:spPr>
          <p:txBody>
            <a:bodyPr anchorCtr="0" anchor="t" bIns="0" lIns="0" spcFirstLastPara="1" rIns="0" wrap="square" tIns="0">
              <a:spAutoFit/>
            </a:bodyPr>
            <a:lstStyle/>
            <a:p>
              <a:pPr indent="0" lvl="0" marL="0" marR="0" rtl="0" algn="ctr">
                <a:lnSpc>
                  <a:spcPct val="167934"/>
                </a:lnSpc>
                <a:spcBef>
                  <a:spcPts val="0"/>
                </a:spcBef>
                <a:spcAft>
                  <a:spcPts val="0"/>
                </a:spcAft>
                <a:buNone/>
              </a:pPr>
              <a:r>
                <a:rPr lang="vi-VN" sz="18200">
                  <a:solidFill>
                    <a:srgbClr val="545454"/>
                  </a:solidFill>
                  <a:latin typeface="Arial"/>
                  <a:ea typeface="Arial"/>
                  <a:cs typeface="Arial"/>
                  <a:sym typeface="Arial"/>
                </a:rPr>
                <a:t>YÊU</a:t>
              </a:r>
              <a:endParaRPr/>
            </a:p>
          </p:txBody>
        </p:sp>
      </p:grpSp>
      <p:sp>
        <p:nvSpPr>
          <p:cNvPr id="174" name="Google Shape;174;p6"/>
          <p:cNvSpPr/>
          <p:nvPr/>
        </p:nvSpPr>
        <p:spPr>
          <a:xfrm>
            <a:off x="3171412" y="6822259"/>
            <a:ext cx="12622566" cy="1489961"/>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6"/>
          <p:cNvSpPr txBox="1"/>
          <p:nvPr/>
        </p:nvSpPr>
        <p:spPr>
          <a:xfrm>
            <a:off x="3419812" y="6718708"/>
            <a:ext cx="12330789" cy="1474438"/>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vi-VN" sz="8000">
                <a:solidFill>
                  <a:srgbClr val="545454"/>
                </a:solidFill>
                <a:latin typeface="Dancing Script"/>
                <a:ea typeface="Dancing Script"/>
                <a:cs typeface="Dancing Script"/>
                <a:sym typeface="Dancing Script"/>
              </a:rPr>
              <a:t>Aleksandr Sergeyevich Pushkin</a:t>
            </a:r>
            <a:endParaRPr/>
          </a:p>
        </p:txBody>
      </p:sp>
      <p:pic>
        <p:nvPicPr>
          <p:cNvPr id="176" name="Google Shape;176;p6"/>
          <p:cNvPicPr preferRelativeResize="0"/>
          <p:nvPr/>
        </p:nvPicPr>
        <p:blipFill rotWithShape="1">
          <a:blip r:embed="rId8">
            <a:alphaModFix/>
          </a:blip>
          <a:srcRect b="0" l="0" r="0" t="0"/>
          <a:stretch/>
        </p:blipFill>
        <p:spPr>
          <a:xfrm rot="194155">
            <a:off x="403626" y="514192"/>
            <a:ext cx="1247478" cy="142568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
                                        <p:tgtEl>
                                          <p:spTgt spid="176"/>
                                        </p:tgtEl>
                                      </p:cBhvr>
                                    </p:animEffect>
                                  </p:childTnLst>
                                </p:cTn>
                              </p:par>
                              <p:par>
                                <p:cTn fill="hold" nodeType="withEffect" presetClass="entr" presetID="10" presetSubtype="0">
                                  <p:stCondLst>
                                    <p:cond delay="250"/>
                                  </p:stCondLst>
                                  <p:childTnLst>
                                    <p:set>
                                      <p:cBhvr>
                                        <p:cTn dur="1" fill="hold">
                                          <p:stCondLst>
                                            <p:cond delay="0"/>
                                          </p:stCondLst>
                                        </p:cTn>
                                        <p:tgtEl>
                                          <p:spTgt spid="157"/>
                                        </p:tgtEl>
                                        <p:attrNameLst>
                                          <p:attrName>style.visibility</p:attrName>
                                        </p:attrNameLst>
                                      </p:cBhvr>
                                      <p:to>
                                        <p:strVal val="visible"/>
                                      </p:to>
                                    </p:set>
                                    <p:animEffect filter="fade" transition="in">
                                      <p:cBhvr>
                                        <p:cTn dur="100"/>
                                        <p:tgtEl>
                                          <p:spTgt spid="157"/>
                                        </p:tgtEl>
                                      </p:cBhvr>
                                    </p:animEffect>
                                  </p:childTnLst>
                                </p:cTn>
                              </p:par>
                              <p:par>
                                <p:cTn fill="hold" nodeType="withEffect" presetClass="entr" presetID="10" presetSubtype="0">
                                  <p:stCondLst>
                                    <p:cond delay="500"/>
                                  </p:stCondLst>
                                  <p:childTnLst>
                                    <p:set>
                                      <p:cBhvr>
                                        <p:cTn dur="1" fill="hold">
                                          <p:stCondLst>
                                            <p:cond delay="0"/>
                                          </p:stCondLst>
                                        </p:cTn>
                                        <p:tgtEl>
                                          <p:spTgt spid="160"/>
                                        </p:tgtEl>
                                        <p:attrNameLst>
                                          <p:attrName>style.visibility</p:attrName>
                                        </p:attrNameLst>
                                      </p:cBhvr>
                                      <p:to>
                                        <p:strVal val="visible"/>
                                      </p:to>
                                    </p:set>
                                    <p:animEffect filter="fade" transition="in">
                                      <p:cBhvr>
                                        <p:cTn dur="1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
                                        <p:tgtEl>
                                          <p:spTgt spid="161"/>
                                        </p:tgtEl>
                                      </p:cBhvr>
                                    </p:animEffect>
                                  </p:childTnLst>
                                </p:cTn>
                              </p:par>
                              <p:par>
                                <p:cTn fill="hold" nodeType="withEffect" presetClass="entr" presetID="10" presetSubtype="0">
                                  <p:stCondLst>
                                    <p:cond delay="750"/>
                                  </p:stCondLst>
                                  <p:childTnLst>
                                    <p:set>
                                      <p:cBhvr>
                                        <p:cTn dur="1" fill="hold">
                                          <p:stCondLst>
                                            <p:cond delay="0"/>
                                          </p:stCondLst>
                                        </p:cTn>
                                        <p:tgtEl>
                                          <p:spTgt spid="147"/>
                                        </p:tgtEl>
                                        <p:attrNameLst>
                                          <p:attrName>style.visibility</p:attrName>
                                        </p:attrNameLst>
                                      </p:cBhvr>
                                      <p:to>
                                        <p:strVal val="visible"/>
                                      </p:to>
                                    </p:set>
                                    <p:animEffect filter="fade" transition="in">
                                      <p:cBhvr>
                                        <p:cTn dur="100"/>
                                        <p:tgtEl>
                                          <p:spTgt spid="147"/>
                                        </p:tgtEl>
                                      </p:cBhvr>
                                    </p:animEffect>
                                  </p:childTnLst>
                                </p:cTn>
                              </p:par>
                              <p:par>
                                <p:cTn fill="hold" nodeType="withEffect" presetClass="entr" presetID="10" presetSubtype="0">
                                  <p:stCondLst>
                                    <p:cond delay="250"/>
                                  </p:stCondLst>
                                  <p:childTnLst>
                                    <p:set>
                                      <p:cBhvr>
                                        <p:cTn dur="1" fill="hold">
                                          <p:stCondLst>
                                            <p:cond delay="0"/>
                                          </p:stCondLst>
                                        </p:cTn>
                                        <p:tgtEl>
                                          <p:spTgt spid="144"/>
                                        </p:tgtEl>
                                        <p:attrNameLst>
                                          <p:attrName>style.visibility</p:attrName>
                                        </p:attrNameLst>
                                      </p:cBhvr>
                                      <p:to>
                                        <p:strVal val="visible"/>
                                      </p:to>
                                    </p:set>
                                    <p:animEffect filter="fade" transition="in">
                                      <p:cBhvr>
                                        <p:cTn dur="100"/>
                                        <p:tgtEl>
                                          <p:spTgt spid="144"/>
                                        </p:tgtEl>
                                      </p:cBhvr>
                                    </p:animEffect>
                                  </p:childTnLst>
                                </p:cTn>
                              </p:par>
                              <p:par>
                                <p:cTn fill="hold" nodeType="withEffect" presetClass="entr" presetID="10" presetSubtype="0">
                                  <p:stCondLst>
                                    <p:cond delay="750"/>
                                  </p:stCondLst>
                                  <p:childTnLst>
                                    <p:set>
                                      <p:cBhvr>
                                        <p:cTn dur="1" fill="hold">
                                          <p:stCondLst>
                                            <p:cond delay="0"/>
                                          </p:stCondLst>
                                        </p:cTn>
                                        <p:tgtEl>
                                          <p:spTgt spid="145"/>
                                        </p:tgtEl>
                                        <p:attrNameLst>
                                          <p:attrName>style.visibility</p:attrName>
                                        </p:attrNameLst>
                                      </p:cBhvr>
                                      <p:to>
                                        <p:strVal val="visible"/>
                                      </p:to>
                                    </p:set>
                                    <p:animEffect filter="fade" transition="in">
                                      <p:cBhvr>
                                        <p:cTn dur="100"/>
                                        <p:tgtEl>
                                          <p:spTgt spid="145"/>
                                        </p:tgtEl>
                                      </p:cBhvr>
                                    </p:animEffect>
                                  </p:childTnLst>
                                </p:cTn>
                              </p:par>
                              <p:par>
                                <p:cTn fill="hold" nodeType="withEffect" presetClass="entr" presetID="10" presetSubtype="0">
                                  <p:stCondLst>
                                    <p:cond delay="500"/>
                                  </p:stCondLst>
                                  <p:childTnLst>
                                    <p:set>
                                      <p:cBhvr>
                                        <p:cTn dur="1" fill="hold">
                                          <p:stCondLst>
                                            <p:cond delay="0"/>
                                          </p:stCondLst>
                                        </p:cTn>
                                        <p:tgtEl>
                                          <p:spTgt spid="162"/>
                                        </p:tgtEl>
                                        <p:attrNameLst>
                                          <p:attrName>style.visibility</p:attrName>
                                        </p:attrNameLst>
                                      </p:cBhvr>
                                      <p:to>
                                        <p:strVal val="visible"/>
                                      </p:to>
                                    </p:set>
                                    <p:animEffect filter="fade" transition="in">
                                      <p:cBhvr>
                                        <p:cTn dur="100"/>
                                        <p:tgtEl>
                                          <p:spTgt spid="162"/>
                                        </p:tgtEl>
                                      </p:cBhvr>
                                    </p:animEffect>
                                  </p:childTnLst>
                                </p:cTn>
                              </p:par>
                              <p:par>
                                <p:cTn fill="hold" nodeType="withEffect" presetClass="entr" presetID="10" presetSubtype="0">
                                  <p:stCondLst>
                                    <p:cond delay="250"/>
                                  </p:stCondLst>
                                  <p:childTnLst>
                                    <p:set>
                                      <p:cBhvr>
                                        <p:cTn dur="1" fill="hold">
                                          <p:stCondLst>
                                            <p:cond delay="0"/>
                                          </p:stCondLst>
                                        </p:cTn>
                                        <p:tgtEl>
                                          <p:spTgt spid="154"/>
                                        </p:tgtEl>
                                        <p:attrNameLst>
                                          <p:attrName>style.visibility</p:attrName>
                                        </p:attrNameLst>
                                      </p:cBhvr>
                                      <p:to>
                                        <p:strVal val="visible"/>
                                      </p:to>
                                    </p:set>
                                    <p:animEffect filter="fade" transition="in">
                                      <p:cBhvr>
                                        <p:cTn dur="1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
                                        <p:tgtEl>
                                          <p:spTgt spid="158"/>
                                        </p:tgtEl>
                                      </p:cBhvr>
                                    </p:animEffect>
                                  </p:childTnLst>
                                </p:cTn>
                              </p:par>
                              <p:par>
                                <p:cTn fill="hold" nodeType="withEffect" presetClass="entr" presetID="10" presetSubtype="0">
                                  <p:stCondLst>
                                    <p:cond delay="500"/>
                                  </p:stCondLst>
                                  <p:childTnLst>
                                    <p:set>
                                      <p:cBhvr>
                                        <p:cTn dur="1" fill="hold">
                                          <p:stCondLst>
                                            <p:cond delay="0"/>
                                          </p:stCondLst>
                                        </p:cTn>
                                        <p:tgtEl>
                                          <p:spTgt spid="156"/>
                                        </p:tgtEl>
                                        <p:attrNameLst>
                                          <p:attrName>style.visibility</p:attrName>
                                        </p:attrNameLst>
                                      </p:cBhvr>
                                      <p:to>
                                        <p:strVal val="visible"/>
                                      </p:to>
                                    </p:set>
                                    <p:animEffect filter="fade" transition="in">
                                      <p:cBhvr>
                                        <p:cTn dur="1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
                                        <p:tgtEl>
                                          <p:spTgt spid="159"/>
                                        </p:tgtEl>
                                      </p:cBhvr>
                                    </p:animEffect>
                                  </p:childTnLst>
                                </p:cTn>
                              </p:par>
                              <p:par>
                                <p:cTn fill="hold" nodeType="withEffect" presetClass="entr" presetID="10" presetSubtype="0">
                                  <p:stCondLst>
                                    <p:cond delay="750"/>
                                  </p:stCondLst>
                                  <p:childTnLst>
                                    <p:set>
                                      <p:cBhvr>
                                        <p:cTn dur="1" fill="hold">
                                          <p:stCondLst>
                                            <p:cond delay="0"/>
                                          </p:stCondLst>
                                        </p:cTn>
                                        <p:tgtEl>
                                          <p:spTgt spid="149"/>
                                        </p:tgtEl>
                                        <p:attrNameLst>
                                          <p:attrName>style.visibility</p:attrName>
                                        </p:attrNameLst>
                                      </p:cBhvr>
                                      <p:to>
                                        <p:strVal val="visible"/>
                                      </p:to>
                                    </p:set>
                                    <p:animEffect filter="fade" transition="in">
                                      <p:cBhvr>
                                        <p:cTn dur="1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
                                        <p:tgtEl>
                                          <p:spTgt spid="148"/>
                                        </p:tgtEl>
                                      </p:cBhvr>
                                    </p:animEffect>
                                  </p:childTnLst>
                                </p:cTn>
                              </p:par>
                              <p:par>
                                <p:cTn fill="hold" nodeType="withEffect" presetClass="entr" presetID="10" presetSubtype="0">
                                  <p:stCondLst>
                                    <p:cond delay="500"/>
                                  </p:stCondLst>
                                  <p:childTnLst>
                                    <p:set>
                                      <p:cBhvr>
                                        <p:cTn dur="1" fill="hold">
                                          <p:stCondLst>
                                            <p:cond delay="0"/>
                                          </p:stCondLst>
                                        </p:cTn>
                                        <p:tgtEl>
                                          <p:spTgt spid="150"/>
                                        </p:tgtEl>
                                        <p:attrNameLst>
                                          <p:attrName>style.visibility</p:attrName>
                                        </p:attrNameLst>
                                      </p:cBhvr>
                                      <p:to>
                                        <p:strVal val="visible"/>
                                      </p:to>
                                    </p:set>
                                    <p:animEffect filter="fade" transition="in">
                                      <p:cBhvr>
                                        <p:cTn dur="1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
                                        <p:tgtEl>
                                          <p:spTgt spid="155"/>
                                        </p:tgtEl>
                                      </p:cBhvr>
                                    </p:animEffect>
                                  </p:childTnLst>
                                </p:cTn>
                              </p:par>
                              <p:par>
                                <p:cTn fill="hold" nodeType="withEffect" presetClass="entr" presetID="10" presetSubtype="0">
                                  <p:stCondLst>
                                    <p:cond delay="250"/>
                                  </p:stCondLst>
                                  <p:childTnLst>
                                    <p:set>
                                      <p:cBhvr>
                                        <p:cTn dur="1" fill="hold">
                                          <p:stCondLst>
                                            <p:cond delay="0"/>
                                          </p:stCondLst>
                                        </p:cTn>
                                        <p:tgtEl>
                                          <p:spTgt spid="151"/>
                                        </p:tgtEl>
                                        <p:attrNameLst>
                                          <p:attrName>style.visibility</p:attrName>
                                        </p:attrNameLst>
                                      </p:cBhvr>
                                      <p:to>
                                        <p:strVal val="visible"/>
                                      </p:to>
                                    </p:set>
                                    <p:animEffect filter="fade" transition="in">
                                      <p:cBhvr>
                                        <p:cTn dur="1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
                                        <p:tgtEl>
                                          <p:spTgt spid="153"/>
                                        </p:tgtEl>
                                      </p:cBhvr>
                                    </p:animEffect>
                                  </p:childTnLst>
                                </p:cTn>
                              </p:par>
                              <p:par>
                                <p:cTn fill="hold" nodeType="withEffect" presetClass="entr" presetID="10" presetSubtype="0">
                                  <p:stCondLst>
                                    <p:cond delay="1000"/>
                                  </p:stCondLst>
                                  <p:childTnLst>
                                    <p:set>
                                      <p:cBhvr>
                                        <p:cTn dur="1" fill="hold">
                                          <p:stCondLst>
                                            <p:cond delay="0"/>
                                          </p:stCondLst>
                                        </p:cTn>
                                        <p:tgtEl>
                                          <p:spTgt spid="152"/>
                                        </p:tgtEl>
                                        <p:attrNameLst>
                                          <p:attrName>style.visibility</p:attrName>
                                        </p:attrNameLst>
                                      </p:cBhvr>
                                      <p:to>
                                        <p:strVal val="visible"/>
                                      </p:to>
                                    </p:set>
                                    <p:animEffect filter="fade" transition="in">
                                      <p:cBhvr>
                                        <p:cTn dur="100"/>
                                        <p:tgtEl>
                                          <p:spTgt spid="152"/>
                                        </p:tgtEl>
                                      </p:cBhvr>
                                    </p:animEffect>
                                  </p:childTnLst>
                                </p:cTn>
                              </p:par>
                              <p:par>
                                <p:cTn fill="hold" nodeType="withEffect" presetClass="entr" presetID="10" presetSubtype="0">
                                  <p:stCondLst>
                                    <p:cond delay="250"/>
                                  </p:stCondLst>
                                  <p:childTnLst>
                                    <p:set>
                                      <p:cBhvr>
                                        <p:cTn dur="1" fill="hold">
                                          <p:stCondLst>
                                            <p:cond delay="0"/>
                                          </p:stCondLst>
                                        </p:cTn>
                                        <p:tgtEl>
                                          <p:spTgt spid="163"/>
                                        </p:tgtEl>
                                        <p:attrNameLst>
                                          <p:attrName>style.visibility</p:attrName>
                                        </p:attrNameLst>
                                      </p:cBhvr>
                                      <p:to>
                                        <p:strVal val="visible"/>
                                      </p:to>
                                    </p:set>
                                    <p:animEffect filter="fade" transition="in">
                                      <p:cBhvr>
                                        <p:cTn dur="100"/>
                                        <p:tgtEl>
                                          <p:spTgt spid="163"/>
                                        </p:tgtEl>
                                      </p:cBhvr>
                                    </p:animEffect>
                                  </p:childTnLst>
                                </p:cTn>
                              </p:par>
                              <p:par>
                                <p:cTn fill="hold" nodeType="withEffect" presetClass="entr" presetID="10" presetSubtype="0">
                                  <p:stCondLst>
                                    <p:cond delay="500"/>
                                  </p:stCondLst>
                                  <p:childTnLst>
                                    <p:set>
                                      <p:cBhvr>
                                        <p:cTn dur="1" fill="hold">
                                          <p:stCondLst>
                                            <p:cond delay="0"/>
                                          </p:stCondLst>
                                        </p:cTn>
                                        <p:tgtEl>
                                          <p:spTgt spid="146"/>
                                        </p:tgtEl>
                                        <p:attrNameLst>
                                          <p:attrName>style.visibility</p:attrName>
                                        </p:attrNameLst>
                                      </p:cBhvr>
                                      <p:to>
                                        <p:strVal val="visible"/>
                                      </p:to>
                                    </p:set>
                                    <p:animEffect filter="fade" transition="in">
                                      <p:cBhvr>
                                        <p:cTn dur="100"/>
                                        <p:tgtEl>
                                          <p:spTgt spid="146"/>
                                        </p:tgtEl>
                                      </p:cBhvr>
                                    </p:animEffect>
                                  </p:childTnLst>
                                </p:cTn>
                              </p:par>
                            </p:childTnLst>
                          </p:cTn>
                        </p:par>
                        <p:par>
                          <p:cTn fill="hold">
                            <p:stCondLst>
                              <p:cond delay="100"/>
                            </p:stCondLst>
                            <p:childTnLst>
                              <p:par>
                                <p:cTn fill="hold" nodeType="afterEffect" presetClass="entr" presetID="2" presetSubtype="1">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750"/>
                                        <p:tgtEl>
                                          <p:spTgt spid="164"/>
                                        </p:tgtEl>
                                        <p:attrNameLst>
                                          <p:attrName>ppt_y</p:attrName>
                                        </p:attrNameLst>
                                      </p:cBhvr>
                                      <p:tavLst>
                                        <p:tav fmla="" tm="0">
                                          <p:val>
                                            <p:strVal val="#ppt_y-1"/>
                                          </p:val>
                                        </p:tav>
                                        <p:tav fmla="" tm="100000">
                                          <p:val>
                                            <p:strVal val="#ppt_y"/>
                                          </p:val>
                                        </p:tav>
                                      </p:tavLst>
                                    </p:anim>
                                  </p:childTnLst>
                                </p:cTn>
                              </p:par>
                            </p:childTnLst>
                          </p:cTn>
                        </p:par>
                        <p:par>
                          <p:cTn fill="hold">
                            <p:stCondLst>
                              <p:cond delay="850"/>
                            </p:stCondLst>
                            <p:childTnLst>
                              <p:par>
                                <p:cTn fill="hold" nodeType="afterEffect" presetClass="entr" presetID="2" presetSubtype="1">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750"/>
                                        <p:tgtEl>
                                          <p:spTgt spid="1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750"/>
                                        <p:tgtEl>
                                          <p:spTgt spid="1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50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750"/>
                                        <p:tgtEl>
                                          <p:spTgt spid="1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750"/>
                                        <p:tgtEl>
                                          <p:spTgt spid="174"/>
                                        </p:tgtEl>
                                        <p:attrNameLst>
                                          <p:attrName>ppt_y</p:attrName>
                                        </p:attrNameLst>
                                      </p:cBhvr>
                                      <p:tavLst>
                                        <p:tav fmla="" tm="0">
                                          <p:val>
                                            <p:strVal val="#ppt_y+1"/>
                                          </p:val>
                                        </p:tav>
                                        <p:tav fmla="" tm="100000">
                                          <p:val>
                                            <p:strVal val="#ppt_y"/>
                                          </p:val>
                                        </p:tav>
                                      </p:tavLst>
                                    </p:anim>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250"/>
                                        <p:tgtEl>
                                          <p:spTgt spid="1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D7DE"/>
        </a:solidFill>
      </p:bgPr>
    </p:bg>
    <p:spTree>
      <p:nvGrpSpPr>
        <p:cNvPr id="180" name="Shape 180"/>
        <p:cNvGrpSpPr/>
        <p:nvPr/>
      </p:nvGrpSpPr>
      <p:grpSpPr>
        <a:xfrm>
          <a:off x="0" y="0"/>
          <a:ext cx="0" cy="0"/>
          <a:chOff x="0" y="0"/>
          <a:chExt cx="0" cy="0"/>
        </a:xfrm>
      </p:grpSpPr>
      <p:sp>
        <p:nvSpPr>
          <p:cNvPr id="181" name="Google Shape;181;p7"/>
          <p:cNvSpPr txBox="1"/>
          <p:nvPr/>
        </p:nvSpPr>
        <p:spPr>
          <a:xfrm>
            <a:off x="4343400" y="260098"/>
            <a:ext cx="934262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6000">
                <a:solidFill>
                  <a:srgbClr val="3F3F3F"/>
                </a:solidFill>
                <a:latin typeface="Arial"/>
                <a:ea typeface="Arial"/>
                <a:cs typeface="Arial"/>
                <a:sym typeface="Arial"/>
              </a:rPr>
              <a:t>TRÒ CHƠI GIẢI MÃ Ô CHỮ</a:t>
            </a:r>
            <a:endParaRPr/>
          </a:p>
        </p:txBody>
      </p:sp>
      <p:graphicFrame>
        <p:nvGraphicFramePr>
          <p:cNvPr id="182" name="Google Shape;182;p7"/>
          <p:cNvGraphicFramePr/>
          <p:nvPr/>
        </p:nvGraphicFramePr>
        <p:xfrm>
          <a:off x="2667000" y="6111457"/>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83" name="Google Shape;183;p7"/>
          <p:cNvGraphicFramePr/>
          <p:nvPr/>
        </p:nvGraphicFramePr>
        <p:xfrm>
          <a:off x="2667000" y="6111457"/>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84" name="Google Shape;184;p7"/>
          <p:cNvGraphicFramePr/>
          <p:nvPr/>
        </p:nvGraphicFramePr>
        <p:xfrm>
          <a:off x="7731821" y="1292088"/>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D</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M</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85" name="Google Shape;185;p7"/>
          <p:cNvGraphicFramePr/>
          <p:nvPr/>
        </p:nvGraphicFramePr>
        <p:xfrm>
          <a:off x="7731821" y="1307743"/>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86" name="Google Shape;186;p7"/>
          <p:cNvGraphicFramePr/>
          <p:nvPr/>
        </p:nvGraphicFramePr>
        <p:xfrm>
          <a:off x="1620605" y="2354781"/>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87" name="Google Shape;187;p7"/>
          <p:cNvGraphicFramePr/>
          <p:nvPr/>
        </p:nvGraphicFramePr>
        <p:xfrm>
          <a:off x="1620605" y="2354781"/>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88" name="Google Shape;188;p7"/>
          <p:cNvGraphicFramePr/>
          <p:nvPr/>
        </p:nvGraphicFramePr>
        <p:xfrm>
          <a:off x="4689345" y="3274509"/>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D</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V</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89" name="Google Shape;189;p7"/>
          <p:cNvGraphicFramePr/>
          <p:nvPr/>
        </p:nvGraphicFramePr>
        <p:xfrm>
          <a:off x="4689345" y="3274509"/>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0" name="Google Shape;190;p7"/>
          <p:cNvGraphicFramePr/>
          <p:nvPr/>
        </p:nvGraphicFramePr>
        <p:xfrm>
          <a:off x="5699760" y="4236455"/>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M</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1" name="Google Shape;191;p7"/>
          <p:cNvGraphicFramePr/>
          <p:nvPr/>
        </p:nvGraphicFramePr>
        <p:xfrm>
          <a:off x="5699760" y="4236455"/>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2" name="Google Shape;192;p7"/>
          <p:cNvGraphicFramePr/>
          <p:nvPr/>
        </p:nvGraphicFramePr>
        <p:xfrm>
          <a:off x="4698026" y="5159747"/>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M</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3" name="Google Shape;193;p7"/>
          <p:cNvGraphicFramePr/>
          <p:nvPr/>
        </p:nvGraphicFramePr>
        <p:xfrm>
          <a:off x="4698026" y="5159747"/>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4" name="Google Shape;194;p7"/>
          <p:cNvGraphicFramePr/>
          <p:nvPr/>
        </p:nvGraphicFramePr>
        <p:xfrm>
          <a:off x="7795912" y="7025258"/>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I</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5" name="Google Shape;195;p7"/>
          <p:cNvGraphicFramePr/>
          <p:nvPr/>
        </p:nvGraphicFramePr>
        <p:xfrm>
          <a:off x="7795912" y="7025258"/>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6" name="Google Shape;196;p7"/>
          <p:cNvGraphicFramePr/>
          <p:nvPr/>
        </p:nvGraphicFramePr>
        <p:xfrm>
          <a:off x="4700887" y="7967083"/>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7" name="Google Shape;197;p7"/>
          <p:cNvGraphicFramePr/>
          <p:nvPr/>
        </p:nvGraphicFramePr>
        <p:xfrm>
          <a:off x="4700887" y="7967083"/>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8" name="Google Shape;198;p7"/>
          <p:cNvGraphicFramePr/>
          <p:nvPr/>
        </p:nvGraphicFramePr>
        <p:xfrm>
          <a:off x="2649349" y="8935474"/>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U</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vi-VN" sz="4400" u="none" cap="none" strike="noStrike">
                          <a:solidFill>
                            <a:srgbClr val="3F3F3F"/>
                          </a:solidFill>
                          <a:latin typeface="Arial"/>
                          <a:ea typeface="Arial"/>
                          <a:cs typeface="Arial"/>
                          <a:sym typeface="Arial"/>
                        </a:rPr>
                        <a: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199" name="Google Shape;199;p7"/>
          <p:cNvGraphicFramePr/>
          <p:nvPr/>
        </p:nvGraphicFramePr>
        <p:xfrm>
          <a:off x="2649349" y="8935474"/>
          <a:ext cx="3000000" cy="3000000"/>
        </p:xfrm>
        <a:graphic>
          <a:graphicData uri="http://schemas.openxmlformats.org/drawingml/2006/table">
            <a:tbl>
              <a:tblPr bandRow="1" firstRow="1">
                <a:noFill/>
                <a:tableStyleId>{5CA04C7D-B0B8-425C-A2CD-4F93EB7AE2E8}</a:tableStyleId>
              </a:tblPr>
              <a:tblGrid>
                <a:gridCol w="1025200"/>
                <a:gridCol w="1025200"/>
                <a:gridCol w="1025200"/>
                <a:gridCol w="1025200"/>
                <a:gridCol w="1025200"/>
                <a:gridCol w="1025200"/>
                <a:gridCol w="1025200"/>
                <a:gridCol w="1025200"/>
              </a:tblGrid>
              <a:tr h="838200">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A5C4"/>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4400" u="none" cap="none" strike="noStrike">
                        <a:solidFill>
                          <a:srgbClr val="3F3F3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00" name="Google Shape;200;p7">
            <a:hlinkClick action="ppaction://hlinksldjump" r:id="rId3"/>
          </p:cNvPr>
          <p:cNvSpPr/>
          <p:nvPr/>
        </p:nvSpPr>
        <p:spPr>
          <a:xfrm>
            <a:off x="257140" y="1292200"/>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1</a:t>
            </a:r>
            <a:endParaRPr/>
          </a:p>
        </p:txBody>
      </p:sp>
      <p:sp>
        <p:nvSpPr>
          <p:cNvPr id="201" name="Google Shape;201;p7">
            <a:hlinkClick action="ppaction://hlinksldjump" r:id="rId4"/>
          </p:cNvPr>
          <p:cNvSpPr/>
          <p:nvPr/>
        </p:nvSpPr>
        <p:spPr>
          <a:xfrm>
            <a:off x="257140" y="2252764"/>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2</a:t>
            </a:r>
            <a:endParaRPr/>
          </a:p>
        </p:txBody>
      </p:sp>
      <p:sp>
        <p:nvSpPr>
          <p:cNvPr id="202" name="Google Shape;202;p7">
            <a:hlinkClick action="ppaction://hlinksldjump" r:id="rId5"/>
          </p:cNvPr>
          <p:cNvSpPr/>
          <p:nvPr/>
        </p:nvSpPr>
        <p:spPr>
          <a:xfrm>
            <a:off x="257140" y="3213328"/>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3</a:t>
            </a:r>
            <a:endParaRPr/>
          </a:p>
        </p:txBody>
      </p:sp>
      <p:sp>
        <p:nvSpPr>
          <p:cNvPr id="203" name="Google Shape;203;p7">
            <a:hlinkClick action="ppaction://hlinksldjump" r:id="rId6"/>
          </p:cNvPr>
          <p:cNvSpPr/>
          <p:nvPr/>
        </p:nvSpPr>
        <p:spPr>
          <a:xfrm>
            <a:off x="257140" y="4173892"/>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4</a:t>
            </a:r>
            <a:endParaRPr/>
          </a:p>
        </p:txBody>
      </p:sp>
      <p:sp>
        <p:nvSpPr>
          <p:cNvPr id="204" name="Google Shape;204;p7">
            <a:hlinkClick action="ppaction://hlinksldjump" r:id="rId7"/>
          </p:cNvPr>
          <p:cNvSpPr/>
          <p:nvPr/>
        </p:nvSpPr>
        <p:spPr>
          <a:xfrm>
            <a:off x="257140" y="5134456"/>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5</a:t>
            </a:r>
            <a:endParaRPr/>
          </a:p>
        </p:txBody>
      </p:sp>
      <p:sp>
        <p:nvSpPr>
          <p:cNvPr id="205" name="Google Shape;205;p7">
            <a:hlinkClick action="ppaction://hlinksldjump" r:id="rId8"/>
          </p:cNvPr>
          <p:cNvSpPr/>
          <p:nvPr/>
        </p:nvSpPr>
        <p:spPr>
          <a:xfrm>
            <a:off x="257140" y="6095020"/>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6</a:t>
            </a:r>
            <a:endParaRPr/>
          </a:p>
        </p:txBody>
      </p:sp>
      <p:sp>
        <p:nvSpPr>
          <p:cNvPr id="206" name="Google Shape;206;p7">
            <a:hlinkClick action="ppaction://hlinksldjump" r:id="rId9"/>
          </p:cNvPr>
          <p:cNvSpPr/>
          <p:nvPr/>
        </p:nvSpPr>
        <p:spPr>
          <a:xfrm>
            <a:off x="257140" y="7055584"/>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7</a:t>
            </a:r>
            <a:endParaRPr/>
          </a:p>
        </p:txBody>
      </p:sp>
      <p:sp>
        <p:nvSpPr>
          <p:cNvPr id="207" name="Google Shape;207;p7">
            <a:hlinkClick action="ppaction://hlinksldjump" r:id="rId10"/>
          </p:cNvPr>
          <p:cNvSpPr/>
          <p:nvPr/>
        </p:nvSpPr>
        <p:spPr>
          <a:xfrm>
            <a:off x="257140" y="8016148"/>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8</a:t>
            </a:r>
            <a:endParaRPr/>
          </a:p>
        </p:txBody>
      </p:sp>
      <p:sp>
        <p:nvSpPr>
          <p:cNvPr id="208" name="Google Shape;208;p7">
            <a:hlinkClick action="ppaction://hlinksldjump" r:id="rId11"/>
          </p:cNvPr>
          <p:cNvSpPr/>
          <p:nvPr/>
        </p:nvSpPr>
        <p:spPr>
          <a:xfrm>
            <a:off x="257140" y="8976713"/>
            <a:ext cx="837977" cy="837977"/>
          </a:xfrm>
          <a:prstGeom prst="ellipse">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5400">
                <a:solidFill>
                  <a:schemeClr val="lt1"/>
                </a:solidFill>
                <a:latin typeface="Arial"/>
                <a:ea typeface="Arial"/>
                <a:cs typeface="Arial"/>
                <a:sym typeface="Arial"/>
              </a:rPr>
              <a:t>9</a:t>
            </a:r>
            <a:endParaRPr/>
          </a:p>
        </p:txBody>
      </p:sp>
      <p:sp>
        <p:nvSpPr>
          <p:cNvPr id="209" name="Google Shape;209;p7">
            <a:hlinkClick action="ppaction://hlinksldjump" r:id="rId12"/>
          </p:cNvPr>
          <p:cNvSpPr/>
          <p:nvPr/>
        </p:nvSpPr>
        <p:spPr>
          <a:xfrm>
            <a:off x="16748760" y="8988917"/>
            <a:ext cx="1253075" cy="879216"/>
          </a:xfrm>
          <a:prstGeom prst="rightArrow">
            <a:avLst>
              <a:gd fmla="val 50000" name="adj1"/>
              <a:gd fmla="val 50000" name="adj2"/>
            </a:avLst>
          </a:prstGeom>
          <a:solidFill>
            <a:srgbClr val="FEA5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3"/>
                                        </p:tgtEl>
                                      </p:cBhvr>
                                    </p:animEffect>
                                    <p:set>
                                      <p:cBhvr>
                                        <p:cTn dur="1" fill="hold">
                                          <p:stCondLst>
                                            <p:cond delay="500"/>
                                          </p:stCondLst>
                                        </p:cTn>
                                        <p:tgtEl>
                                          <p:spTgt spid="1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5"/>
                                        </p:tgtEl>
                                      </p:cBhvr>
                                    </p:animEffect>
                                    <p:set>
                                      <p:cBhvr>
                                        <p:cTn dur="1" fill="hold">
                                          <p:stCondLst>
                                            <p:cond delay="500"/>
                                          </p:stCondLst>
                                        </p:cTn>
                                        <p:tgtEl>
                                          <p:spTgt spid="1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7"/>
                                        </p:tgtEl>
                                      </p:cBhvr>
                                    </p:animEffect>
                                    <p:set>
                                      <p:cBhvr>
                                        <p:cTn dur="1" fill="hold">
                                          <p:stCondLst>
                                            <p:cond delay="500"/>
                                          </p:stCondLst>
                                        </p:cTn>
                                        <p:tgtEl>
                                          <p:spTgt spid="1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9"/>
                                        </p:tgtEl>
                                      </p:cBhvr>
                                    </p:animEffect>
                                    <p:set>
                                      <p:cBhvr>
                                        <p:cTn dur="1" fill="hold">
                                          <p:stCondLst>
                                            <p:cond delay="500"/>
                                          </p:stCondLst>
                                        </p:cTn>
                                        <p:tgtEl>
                                          <p:spTgt spid="1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1"/>
                                        </p:tgtEl>
                                      </p:cBhvr>
                                    </p:animEffect>
                                    <p:set>
                                      <p:cBhvr>
                                        <p:cTn dur="1" fill="hold">
                                          <p:stCondLst>
                                            <p:cond delay="500"/>
                                          </p:stCondLst>
                                        </p:cTn>
                                        <p:tgtEl>
                                          <p:spTgt spid="1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3"/>
                                        </p:tgtEl>
                                      </p:cBhvr>
                                    </p:animEffect>
                                    <p:set>
                                      <p:cBhvr>
                                        <p:cTn dur="1" fill="hold">
                                          <p:stCondLst>
                                            <p:cond delay="500"/>
                                          </p:stCondLst>
                                        </p:cTn>
                                        <p:tgtEl>
                                          <p:spTgt spid="1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5"/>
                                        </p:tgtEl>
                                      </p:cBhvr>
                                    </p:animEffect>
                                    <p:set>
                                      <p:cBhvr>
                                        <p:cTn dur="1" fill="hold">
                                          <p:stCondLst>
                                            <p:cond delay="500"/>
                                          </p:stCondLst>
                                        </p:cTn>
                                        <p:tgtEl>
                                          <p:spTgt spid="1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7"/>
                                        </p:tgtEl>
                                      </p:cBhvr>
                                    </p:animEffect>
                                    <p:set>
                                      <p:cBhvr>
                                        <p:cTn dur="1" fill="hold">
                                          <p:stCondLst>
                                            <p:cond delay="500"/>
                                          </p:stCondLst>
                                        </p:cTn>
                                        <p:tgtEl>
                                          <p:spTgt spid="1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9"/>
                                        </p:tgtEl>
                                      </p:cBhvr>
                                    </p:animEffect>
                                    <p:set>
                                      <p:cBhvr>
                                        <p:cTn dur="1" fill="hold">
                                          <p:stCondLst>
                                            <p:cond delay="500"/>
                                          </p:stCondLst>
                                        </p:cTn>
                                        <p:tgtEl>
                                          <p:spTgt spid="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213" name="Shape 213"/>
        <p:cNvGrpSpPr/>
        <p:nvPr/>
      </p:nvGrpSpPr>
      <p:grpSpPr>
        <a:xfrm>
          <a:off x="0" y="0"/>
          <a:ext cx="0" cy="0"/>
          <a:chOff x="0" y="0"/>
          <a:chExt cx="0" cy="0"/>
        </a:xfrm>
      </p:grpSpPr>
      <p:sp>
        <p:nvSpPr>
          <p:cNvPr id="214" name="Google Shape;214;p8"/>
          <p:cNvSpPr/>
          <p:nvPr/>
        </p:nvSpPr>
        <p:spPr>
          <a:xfrm>
            <a:off x="838201" y="1794280"/>
            <a:ext cx="16355500" cy="7540219"/>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5" name="Google Shape;215;p8"/>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216" name="Google Shape;216;p8"/>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217" name="Google Shape;217;p8"/>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218" name="Google Shape;218;p8"/>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219" name="Google Shape;219;p8"/>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220" name="Google Shape;220;p8"/>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221" name="Google Shape;221;p8"/>
          <p:cNvSpPr txBox="1"/>
          <p:nvPr/>
        </p:nvSpPr>
        <p:spPr>
          <a:xfrm>
            <a:off x="2403950" y="2277848"/>
            <a:ext cx="13335000" cy="295465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Đây là một tác phẩm truyện ngắn xuất sắc của Puskin</a:t>
            </a:r>
            <a:endParaRPr sz="8000">
              <a:solidFill>
                <a:srgbClr val="545454"/>
              </a:solidFill>
              <a:latin typeface="Arima Madurai"/>
              <a:ea typeface="Arima Madurai"/>
              <a:cs typeface="Arima Madurai"/>
              <a:sym typeface="Arima Madurai"/>
            </a:endParaRPr>
          </a:p>
        </p:txBody>
      </p:sp>
      <p:grpSp>
        <p:nvGrpSpPr>
          <p:cNvPr id="222" name="Google Shape;222;p8"/>
          <p:cNvGrpSpPr/>
          <p:nvPr/>
        </p:nvGrpSpPr>
        <p:grpSpPr>
          <a:xfrm>
            <a:off x="2440821" y="5588112"/>
            <a:ext cx="13915231" cy="2684500"/>
            <a:chOff x="2440821" y="5588112"/>
            <a:chExt cx="13915231" cy="2684500"/>
          </a:xfrm>
        </p:grpSpPr>
        <p:sp>
          <p:nvSpPr>
            <p:cNvPr id="223" name="Google Shape;223;p8"/>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8"/>
            <p:cNvSpPr txBox="1"/>
            <p:nvPr/>
          </p:nvSpPr>
          <p:spPr>
            <a:xfrm>
              <a:off x="3021052" y="5724222"/>
              <a:ext cx="13335000" cy="254839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13800">
                  <a:solidFill>
                    <a:schemeClr val="lt1"/>
                  </a:solidFill>
                  <a:latin typeface="Arima Madurai"/>
                  <a:ea typeface="Arima Madurai"/>
                  <a:cs typeface="Arima Madurai"/>
                  <a:sym typeface="Arima Madurai"/>
                </a:rPr>
                <a:t>CON ĐẦM PÍCH</a:t>
              </a:r>
              <a:endParaRPr/>
            </a:p>
          </p:txBody>
        </p:sp>
      </p:grpSp>
      <p:sp>
        <p:nvSpPr>
          <p:cNvPr id="225" name="Google Shape;225;p8"/>
          <p:cNvSpPr txBox="1"/>
          <p:nvPr/>
        </p:nvSpPr>
        <p:spPr>
          <a:xfrm>
            <a:off x="7886700" y="327990"/>
            <a:ext cx="25146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1</a:t>
            </a:r>
            <a:endParaRPr/>
          </a:p>
        </p:txBody>
      </p:sp>
      <p:pic>
        <p:nvPicPr>
          <p:cNvPr id="226" name="Google Shape;226;p8">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750"/>
                                        <p:tgtEl>
                                          <p:spTgt spid="2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750"/>
                                        <p:tgtEl>
                                          <p:spTgt spid="2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ECF0"/>
        </a:solidFill>
      </p:bgPr>
    </p:bg>
    <p:spTree>
      <p:nvGrpSpPr>
        <p:cNvPr id="230" name="Shape 230"/>
        <p:cNvGrpSpPr/>
        <p:nvPr/>
      </p:nvGrpSpPr>
      <p:grpSpPr>
        <a:xfrm>
          <a:off x="0" y="0"/>
          <a:ext cx="0" cy="0"/>
          <a:chOff x="0" y="0"/>
          <a:chExt cx="0" cy="0"/>
        </a:xfrm>
      </p:grpSpPr>
      <p:sp>
        <p:nvSpPr>
          <p:cNvPr id="231" name="Google Shape;231;p9"/>
          <p:cNvSpPr/>
          <p:nvPr/>
        </p:nvSpPr>
        <p:spPr>
          <a:xfrm>
            <a:off x="838201" y="1794280"/>
            <a:ext cx="16355500" cy="7540219"/>
          </a:xfrm>
          <a:prstGeom prst="roundRect">
            <a:avLst>
              <a:gd fmla="val 6004" name="adj"/>
            </a:avLst>
          </a:prstGeom>
          <a:solidFill>
            <a:srgbClr val="F8D7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2" name="Google Shape;232;p9"/>
          <p:cNvPicPr preferRelativeResize="0"/>
          <p:nvPr/>
        </p:nvPicPr>
        <p:blipFill rotWithShape="1">
          <a:blip r:embed="rId3">
            <a:alphaModFix/>
          </a:blip>
          <a:srcRect b="0" l="0" r="0" t="0"/>
          <a:stretch/>
        </p:blipFill>
        <p:spPr>
          <a:xfrm>
            <a:off x="356593" y="130635"/>
            <a:ext cx="1831257" cy="2092865"/>
          </a:xfrm>
          <a:prstGeom prst="rect">
            <a:avLst/>
          </a:prstGeom>
          <a:noFill/>
          <a:ln>
            <a:noFill/>
          </a:ln>
        </p:spPr>
      </p:pic>
      <p:pic>
        <p:nvPicPr>
          <p:cNvPr id="233" name="Google Shape;233;p9"/>
          <p:cNvPicPr preferRelativeResize="0"/>
          <p:nvPr/>
        </p:nvPicPr>
        <p:blipFill rotWithShape="1">
          <a:blip r:embed="rId3">
            <a:alphaModFix/>
          </a:blip>
          <a:srcRect b="0" l="0" r="0" t="0"/>
          <a:stretch/>
        </p:blipFill>
        <p:spPr>
          <a:xfrm rot="-3475140">
            <a:off x="301466" y="1921924"/>
            <a:ext cx="819714" cy="936816"/>
          </a:xfrm>
          <a:prstGeom prst="rect">
            <a:avLst/>
          </a:prstGeom>
          <a:noFill/>
          <a:ln>
            <a:noFill/>
          </a:ln>
        </p:spPr>
      </p:pic>
      <p:pic>
        <p:nvPicPr>
          <p:cNvPr id="234" name="Google Shape;234;p9"/>
          <p:cNvPicPr preferRelativeResize="0"/>
          <p:nvPr/>
        </p:nvPicPr>
        <p:blipFill rotWithShape="1">
          <a:blip r:embed="rId4">
            <a:alphaModFix/>
          </a:blip>
          <a:srcRect b="0" l="0" r="0" t="0"/>
          <a:stretch/>
        </p:blipFill>
        <p:spPr>
          <a:xfrm rot="980460">
            <a:off x="1292447" y="1302084"/>
            <a:ext cx="1063113" cy="1214986"/>
          </a:xfrm>
          <a:prstGeom prst="rect">
            <a:avLst/>
          </a:prstGeom>
          <a:noFill/>
          <a:ln>
            <a:noFill/>
          </a:ln>
        </p:spPr>
      </p:pic>
      <p:pic>
        <p:nvPicPr>
          <p:cNvPr id="235" name="Google Shape;235;p9"/>
          <p:cNvPicPr preferRelativeResize="0"/>
          <p:nvPr/>
        </p:nvPicPr>
        <p:blipFill rotWithShape="1">
          <a:blip r:embed="rId5">
            <a:alphaModFix/>
          </a:blip>
          <a:srcRect b="0" l="0" r="0" t="0"/>
          <a:stretch/>
        </p:blipFill>
        <p:spPr>
          <a:xfrm rot="907055">
            <a:off x="16391809" y="7019732"/>
            <a:ext cx="1430951" cy="1635372"/>
          </a:xfrm>
          <a:prstGeom prst="rect">
            <a:avLst/>
          </a:prstGeom>
          <a:noFill/>
          <a:ln>
            <a:noFill/>
          </a:ln>
        </p:spPr>
      </p:pic>
      <p:pic>
        <p:nvPicPr>
          <p:cNvPr id="236" name="Google Shape;236;p9"/>
          <p:cNvPicPr preferRelativeResize="0"/>
          <p:nvPr/>
        </p:nvPicPr>
        <p:blipFill rotWithShape="1">
          <a:blip r:embed="rId3">
            <a:alphaModFix/>
          </a:blip>
          <a:srcRect b="0" l="0" r="0" t="0"/>
          <a:stretch/>
        </p:blipFill>
        <p:spPr>
          <a:xfrm rot="1130623">
            <a:off x="16490508" y="8613157"/>
            <a:ext cx="743184" cy="849353"/>
          </a:xfrm>
          <a:prstGeom prst="rect">
            <a:avLst/>
          </a:prstGeom>
          <a:noFill/>
          <a:ln>
            <a:noFill/>
          </a:ln>
        </p:spPr>
      </p:pic>
      <p:pic>
        <p:nvPicPr>
          <p:cNvPr id="237" name="Google Shape;237;p9"/>
          <p:cNvPicPr preferRelativeResize="0"/>
          <p:nvPr/>
        </p:nvPicPr>
        <p:blipFill rotWithShape="1">
          <a:blip r:embed="rId6">
            <a:alphaModFix/>
          </a:blip>
          <a:srcRect b="0" l="0" r="0" t="0"/>
          <a:stretch/>
        </p:blipFill>
        <p:spPr>
          <a:xfrm rot="-1628223">
            <a:off x="15467438" y="7803053"/>
            <a:ext cx="1247478" cy="1425689"/>
          </a:xfrm>
          <a:prstGeom prst="rect">
            <a:avLst/>
          </a:prstGeom>
          <a:noFill/>
          <a:ln>
            <a:noFill/>
          </a:ln>
        </p:spPr>
      </p:pic>
      <p:sp>
        <p:nvSpPr>
          <p:cNvPr id="238" name="Google Shape;238;p9"/>
          <p:cNvSpPr txBox="1"/>
          <p:nvPr/>
        </p:nvSpPr>
        <p:spPr>
          <a:xfrm>
            <a:off x="2403950" y="2277848"/>
            <a:ext cx="14207650" cy="295465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Văn chương Puskin luôn là một tiếng nói Nga ……… thuần khiết </a:t>
            </a:r>
            <a:endParaRPr sz="8000">
              <a:solidFill>
                <a:srgbClr val="545454"/>
              </a:solidFill>
              <a:latin typeface="Arima Madurai"/>
              <a:ea typeface="Arima Madurai"/>
              <a:cs typeface="Arima Madurai"/>
              <a:sym typeface="Arima Madurai"/>
            </a:endParaRPr>
          </a:p>
        </p:txBody>
      </p:sp>
      <p:grpSp>
        <p:nvGrpSpPr>
          <p:cNvPr id="239" name="Google Shape;239;p9"/>
          <p:cNvGrpSpPr/>
          <p:nvPr/>
        </p:nvGrpSpPr>
        <p:grpSpPr>
          <a:xfrm>
            <a:off x="2440821" y="5588112"/>
            <a:ext cx="14626184" cy="2794264"/>
            <a:chOff x="2440821" y="5588112"/>
            <a:chExt cx="14626184" cy="2794264"/>
          </a:xfrm>
        </p:grpSpPr>
        <p:sp>
          <p:nvSpPr>
            <p:cNvPr id="240" name="Google Shape;240;p9"/>
            <p:cNvSpPr/>
            <p:nvPr/>
          </p:nvSpPr>
          <p:spPr>
            <a:xfrm>
              <a:off x="2440821" y="5588112"/>
              <a:ext cx="13023564" cy="2681629"/>
            </a:xfrm>
            <a:prstGeom prst="roundRect">
              <a:avLst>
                <a:gd fmla="val 16667" name="adj"/>
              </a:avLst>
            </a:prstGeom>
            <a:solidFill>
              <a:srgbClr val="FEA5C4"/>
            </a:solidFill>
            <a:ln cap="flat" cmpd="sng" w="57150">
              <a:solidFill>
                <a:srgbClr val="FEA5C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9"/>
            <p:cNvSpPr txBox="1"/>
            <p:nvPr/>
          </p:nvSpPr>
          <p:spPr>
            <a:xfrm>
              <a:off x="3732005" y="5833986"/>
              <a:ext cx="13335000" cy="254839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13800">
                  <a:solidFill>
                    <a:schemeClr val="lt1"/>
                  </a:solidFill>
                  <a:latin typeface="Arima Madurai"/>
                  <a:ea typeface="Arima Madurai"/>
                  <a:cs typeface="Arima Madurai"/>
                  <a:sym typeface="Arima Madurai"/>
                </a:rPr>
                <a:t>TRONG SÁNG</a:t>
              </a:r>
              <a:endParaRPr/>
            </a:p>
          </p:txBody>
        </p:sp>
      </p:grpSp>
      <p:sp>
        <p:nvSpPr>
          <p:cNvPr id="242" name="Google Shape;242;p9"/>
          <p:cNvSpPr txBox="1"/>
          <p:nvPr/>
        </p:nvSpPr>
        <p:spPr>
          <a:xfrm>
            <a:off x="7467600" y="327990"/>
            <a:ext cx="2933700" cy="147732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lang="vi-VN" sz="8000">
                <a:solidFill>
                  <a:srgbClr val="545454"/>
                </a:solidFill>
                <a:latin typeface="Arima Madurai"/>
                <a:ea typeface="Arima Madurai"/>
                <a:cs typeface="Arima Madurai"/>
                <a:sym typeface="Arima Madurai"/>
              </a:rPr>
              <a:t>Câu 2</a:t>
            </a:r>
            <a:endParaRPr/>
          </a:p>
        </p:txBody>
      </p:sp>
      <p:pic>
        <p:nvPicPr>
          <p:cNvPr id="243" name="Google Shape;243;p9">
            <a:hlinkClick action="ppaction://hlinksldjump" r:id="rId7"/>
          </p:cNvPr>
          <p:cNvPicPr preferRelativeResize="0"/>
          <p:nvPr/>
        </p:nvPicPr>
        <p:blipFill rotWithShape="1">
          <a:blip r:embed="rId8">
            <a:alphaModFix/>
          </a:blip>
          <a:srcRect b="0" l="0" r="0" t="0"/>
          <a:stretch/>
        </p:blipFill>
        <p:spPr>
          <a:xfrm>
            <a:off x="547716" y="8520580"/>
            <a:ext cx="1449010" cy="1449010"/>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750"/>
                                        <p:tgtEl>
                                          <p:spTgt spid="2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750"/>
                                        <p:tgtEl>
                                          <p:spTgt spid="2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PC</dc:creator>
</cp:coreProperties>
</file>